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541" r:id="rId6"/>
    <p:sldId id="533" r:id="rId7"/>
    <p:sldId id="559" r:id="rId8"/>
    <p:sldId id="543" r:id="rId9"/>
    <p:sldId id="544" r:id="rId10"/>
    <p:sldId id="545" r:id="rId11"/>
    <p:sldId id="607" r:id="rId12"/>
    <p:sldId id="608" r:id="rId13"/>
    <p:sldId id="609" r:id="rId14"/>
    <p:sldId id="610" r:id="rId15"/>
    <p:sldId id="612" r:id="rId16"/>
    <p:sldId id="611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553" r:id="rId26"/>
    <p:sldId id="537" r:id="rId27"/>
    <p:sldId id="518" r:id="rId28"/>
    <p:sldId id="554" r:id="rId29"/>
    <p:sldId id="606" r:id="rId30"/>
    <p:sldId id="558" r:id="rId31"/>
    <p:sldId id="560" r:id="rId32"/>
    <p:sldId id="557" r:id="rId33"/>
  </p:sldIdLst>
  <p:sldSz cx="12190413" cy="6859588"/>
  <p:notesSz cx="6858000" cy="9144000"/>
  <p:defaultTextStyle>
    <a:defPPr>
      <a:defRPr lang="fr-FR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70F2-ED47-4501-BBE0-2A9B75D627CC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7B95-F764-4614-9A03-DAA32BB22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-36103"/>
            <a:ext cx="12190413" cy="6931794"/>
            <a:chOff x="1858509" y="25596"/>
            <a:chExt cx="12190413" cy="693179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3407" y="25596"/>
              <a:ext cx="10900617" cy="5299611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D8FE7BE-0DA3-7A4E-A8F1-C78A62F38550}"/>
                </a:ext>
              </a:extLst>
            </p:cNvPr>
            <p:cNvSpPr/>
            <p:nvPr userDrawn="1"/>
          </p:nvSpPr>
          <p:spPr>
            <a:xfrm>
              <a:off x="1858509" y="25596"/>
              <a:ext cx="12190413" cy="6931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46800" y="5432400"/>
            <a:ext cx="7344000" cy="5904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46800" y="6048000"/>
            <a:ext cx="7344000" cy="590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6EB3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-1232" y="-26590"/>
            <a:ext cx="12193233" cy="6966488"/>
            <a:chOff x="-1232" y="-26590"/>
            <a:chExt cx="12193233" cy="6966488"/>
          </a:xfrm>
        </p:grpSpPr>
        <p:sp>
          <p:nvSpPr>
            <p:cNvPr id="6" name="Rectangle 5"/>
            <p:cNvSpPr/>
            <p:nvPr userDrawn="1"/>
          </p:nvSpPr>
          <p:spPr>
            <a:xfrm>
              <a:off x="-1232" y="5490594"/>
              <a:ext cx="12189600" cy="144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 userDrawn="1"/>
          </p:nvGrpSpPr>
          <p:grpSpPr>
            <a:xfrm>
              <a:off x="0" y="-26590"/>
              <a:ext cx="12192001" cy="6724650"/>
              <a:chOff x="0" y="0"/>
              <a:chExt cx="12192001" cy="672465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0" y="0"/>
                <a:ext cx="12192001" cy="6650182"/>
                <a:chOff x="0" y="0"/>
                <a:chExt cx="12192001" cy="6650182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37F54129-4DAF-724C-B99A-256212CEC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0755390" cy="6650182"/>
                </a:xfrm>
                <a:prstGeom prst="rect">
                  <a:avLst/>
                </a:prstGeom>
              </p:spPr>
            </p:pic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AB319360-5299-9A46-88F7-CDEE6530D8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1904" r="-3"/>
                <a:stretch/>
              </p:blipFill>
              <p:spPr>
                <a:xfrm>
                  <a:off x="10245437" y="0"/>
                  <a:ext cx="1946564" cy="6650182"/>
                </a:xfrm>
                <a:prstGeom prst="rect">
                  <a:avLst/>
                </a:prstGeom>
              </p:spPr>
            </p:pic>
          </p:grp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D9D606EA-BBF4-3241-A5B1-12CADBBAFC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11438" t="27081" r="12921" b="28080"/>
              <a:stretch/>
            </p:blipFill>
            <p:spPr>
              <a:xfrm>
                <a:off x="9705974" y="5762625"/>
                <a:ext cx="2295525" cy="962025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52000" y="2134800"/>
            <a:ext cx="5284800" cy="676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8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5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2449129" marR="0" lvl="4" indent="-272125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6E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8000" y="6627600"/>
            <a:ext cx="4600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9200" y="6627600"/>
            <a:ext cx="622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C2B4D8-995E-4848-8CF7-79E2342D91E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  <p:sp>
        <p:nvSpPr>
          <p:cNvPr id="8" name="bg object 16"/>
          <p:cNvSpPr/>
          <p:nvPr/>
        </p:nvSpPr>
        <p:spPr>
          <a:xfrm>
            <a:off x="0" y="4903982"/>
            <a:ext cx="887643" cy="1955885"/>
          </a:xfrm>
          <a:custGeom>
            <a:avLst/>
            <a:gdLst/>
            <a:ahLst/>
            <a:cxnLst/>
            <a:rect l="l" t="t" r="r" b="b"/>
            <a:pathLst>
              <a:path w="1248410" h="2752090">
                <a:moveTo>
                  <a:pt x="545211" y="543153"/>
                </a:moveTo>
                <a:lnTo>
                  <a:pt x="543217" y="496290"/>
                </a:lnTo>
                <a:lnTo>
                  <a:pt x="537349" y="450532"/>
                </a:lnTo>
                <a:lnTo>
                  <a:pt x="527761" y="406044"/>
                </a:lnTo>
                <a:lnTo>
                  <a:pt x="514616" y="362978"/>
                </a:lnTo>
                <a:lnTo>
                  <a:pt x="498094" y="321525"/>
                </a:lnTo>
                <a:lnTo>
                  <a:pt x="478332" y="281825"/>
                </a:lnTo>
                <a:lnTo>
                  <a:pt x="455510" y="244043"/>
                </a:lnTo>
                <a:lnTo>
                  <a:pt x="429793" y="208356"/>
                </a:lnTo>
                <a:lnTo>
                  <a:pt x="401332" y="174904"/>
                </a:lnTo>
                <a:lnTo>
                  <a:pt x="370293" y="143878"/>
                </a:lnTo>
                <a:lnTo>
                  <a:pt x="336854" y="115417"/>
                </a:lnTo>
                <a:lnTo>
                  <a:pt x="301167" y="89700"/>
                </a:lnTo>
                <a:lnTo>
                  <a:pt x="263385" y="66878"/>
                </a:lnTo>
                <a:lnTo>
                  <a:pt x="223685" y="47117"/>
                </a:lnTo>
                <a:lnTo>
                  <a:pt x="182219" y="30594"/>
                </a:lnTo>
                <a:lnTo>
                  <a:pt x="139166" y="17449"/>
                </a:lnTo>
                <a:lnTo>
                  <a:pt x="94678" y="7861"/>
                </a:lnTo>
                <a:lnTo>
                  <a:pt x="48920" y="1993"/>
                </a:lnTo>
                <a:lnTo>
                  <a:pt x="2044" y="0"/>
                </a:lnTo>
                <a:lnTo>
                  <a:pt x="0" y="88"/>
                </a:lnTo>
                <a:lnTo>
                  <a:pt x="0" y="2098217"/>
                </a:lnTo>
                <a:lnTo>
                  <a:pt x="2044" y="2103767"/>
                </a:lnTo>
                <a:lnTo>
                  <a:pt x="508241" y="740067"/>
                </a:lnTo>
                <a:lnTo>
                  <a:pt x="524052" y="693305"/>
                </a:lnTo>
                <a:lnTo>
                  <a:pt x="535647" y="644753"/>
                </a:lnTo>
                <a:lnTo>
                  <a:pt x="542785" y="594639"/>
                </a:lnTo>
                <a:lnTo>
                  <a:pt x="545211" y="543153"/>
                </a:lnTo>
                <a:close/>
              </a:path>
              <a:path w="1248410" h="2752090">
                <a:moveTo>
                  <a:pt x="1248143" y="2218309"/>
                </a:moveTo>
                <a:lnTo>
                  <a:pt x="1245704" y="2166823"/>
                </a:lnTo>
                <a:lnTo>
                  <a:pt x="1238567" y="2116696"/>
                </a:lnTo>
                <a:lnTo>
                  <a:pt x="1226972" y="2068156"/>
                </a:lnTo>
                <a:lnTo>
                  <a:pt x="1211173" y="2021395"/>
                </a:lnTo>
                <a:lnTo>
                  <a:pt x="704989" y="657694"/>
                </a:lnTo>
                <a:lnTo>
                  <a:pt x="205066" y="2005647"/>
                </a:lnTo>
                <a:lnTo>
                  <a:pt x="186575" y="2055825"/>
                </a:lnTo>
                <a:lnTo>
                  <a:pt x="173024" y="2108174"/>
                </a:lnTo>
                <a:lnTo>
                  <a:pt x="164680" y="2162429"/>
                </a:lnTo>
                <a:lnTo>
                  <a:pt x="161836" y="2218309"/>
                </a:lnTo>
                <a:lnTo>
                  <a:pt x="163830" y="2265172"/>
                </a:lnTo>
                <a:lnTo>
                  <a:pt x="169697" y="2310930"/>
                </a:lnTo>
                <a:lnTo>
                  <a:pt x="179285" y="2355418"/>
                </a:lnTo>
                <a:lnTo>
                  <a:pt x="192430" y="2398484"/>
                </a:lnTo>
                <a:lnTo>
                  <a:pt x="208965" y="2439936"/>
                </a:lnTo>
                <a:lnTo>
                  <a:pt x="228714" y="2479637"/>
                </a:lnTo>
                <a:lnTo>
                  <a:pt x="251536" y="2517419"/>
                </a:lnTo>
                <a:lnTo>
                  <a:pt x="277253" y="2553106"/>
                </a:lnTo>
                <a:lnTo>
                  <a:pt x="305714" y="2586545"/>
                </a:lnTo>
                <a:lnTo>
                  <a:pt x="336753" y="2617584"/>
                </a:lnTo>
                <a:lnTo>
                  <a:pt x="370192" y="2646045"/>
                </a:lnTo>
                <a:lnTo>
                  <a:pt x="405879" y="2671762"/>
                </a:lnTo>
                <a:lnTo>
                  <a:pt x="443661" y="2694584"/>
                </a:lnTo>
                <a:lnTo>
                  <a:pt x="483362" y="2714345"/>
                </a:lnTo>
                <a:lnTo>
                  <a:pt x="524827" y="2730868"/>
                </a:lnTo>
                <a:lnTo>
                  <a:pt x="567880" y="2744012"/>
                </a:lnTo>
                <a:lnTo>
                  <a:pt x="603567" y="2751696"/>
                </a:lnTo>
                <a:lnTo>
                  <a:pt x="806411" y="2751696"/>
                </a:lnTo>
                <a:lnTo>
                  <a:pt x="885151" y="2730868"/>
                </a:lnTo>
                <a:lnTo>
                  <a:pt x="926617" y="2714345"/>
                </a:lnTo>
                <a:lnTo>
                  <a:pt x="966317" y="2694584"/>
                </a:lnTo>
                <a:lnTo>
                  <a:pt x="1004087" y="2671762"/>
                </a:lnTo>
                <a:lnTo>
                  <a:pt x="1039787" y="2646045"/>
                </a:lnTo>
                <a:lnTo>
                  <a:pt x="1073226" y="2617584"/>
                </a:lnTo>
                <a:lnTo>
                  <a:pt x="1104265" y="2586545"/>
                </a:lnTo>
                <a:lnTo>
                  <a:pt x="1132713" y="2553106"/>
                </a:lnTo>
                <a:lnTo>
                  <a:pt x="1158443" y="2517419"/>
                </a:lnTo>
                <a:lnTo>
                  <a:pt x="1181265" y="2479637"/>
                </a:lnTo>
                <a:lnTo>
                  <a:pt x="1201013" y="2439936"/>
                </a:lnTo>
                <a:lnTo>
                  <a:pt x="1217549" y="2398484"/>
                </a:lnTo>
                <a:lnTo>
                  <a:pt x="1230693" y="2355418"/>
                </a:lnTo>
                <a:lnTo>
                  <a:pt x="1240282" y="2310930"/>
                </a:lnTo>
                <a:lnTo>
                  <a:pt x="1246149" y="2265172"/>
                </a:lnTo>
                <a:lnTo>
                  <a:pt x="1248143" y="2218309"/>
                </a:lnTo>
                <a:close/>
              </a:path>
            </a:pathLst>
          </a:custGeom>
          <a:solidFill>
            <a:srgbClr val="586E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lang="fr-FR" sz="4400" b="1" kern="1200" dirty="0">
          <a:solidFill>
            <a:srgbClr val="586EB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3200" kern="1200" dirty="0" smtClean="0">
          <a:solidFill>
            <a:srgbClr val="576E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408" indent="-340157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627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878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9129" marR="0" indent="-272125" algn="l" defTabSz="108850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86EB3"/>
        </a:buClr>
        <a:buSzTx/>
        <a:buFont typeface="Wingdings" panose="05000000000000000000" pitchFamily="2" charset="2"/>
        <a:buChar char="§"/>
        <a:tabLst/>
        <a:defRPr lang="fr-FR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agencesdeleau.fr/actualites/tout-comprendre-de-la-reforme-des-redevances" TargetMode="External"/><Relationship Id="rId2" Type="http://schemas.openxmlformats.org/officeDocument/2006/relationships/hyperlink" Target="https://eau-grandsudouest.fr/actualites/reforme-redevances-ce-qui-chan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590" y="5013970"/>
            <a:ext cx="10765030" cy="792088"/>
          </a:xfrm>
        </p:spPr>
        <p:txBody>
          <a:bodyPr>
            <a:normAutofit fontScale="90000"/>
          </a:bodyPr>
          <a:lstStyle/>
          <a:p>
            <a:r>
              <a:rPr lang="fr-FR" sz="3200" b="1" spc="-4" dirty="0" err="1">
                <a:solidFill>
                  <a:srgbClr val="586EB3"/>
                </a:solidFill>
                <a:latin typeface="+mn-lt"/>
                <a:cs typeface="Arial"/>
              </a:rPr>
              <a:t>R</a:t>
            </a:r>
            <a:r>
              <a:rPr lang="fr-FR" sz="3200" b="1" cap="all" spc="-4" dirty="0" err="1">
                <a:solidFill>
                  <a:srgbClr val="586EB3"/>
                </a:solidFill>
                <a:latin typeface="+mn-lt"/>
                <a:cs typeface="Arial"/>
              </a:rPr>
              <a:t>é</a:t>
            </a:r>
            <a:r>
              <a:rPr lang="fr-FR" sz="3200" b="1" spc="-4" dirty="0" err="1">
                <a:solidFill>
                  <a:srgbClr val="586EB3"/>
                </a:solidFill>
                <a:latin typeface="+mn-lt"/>
                <a:cs typeface="Arial"/>
              </a:rPr>
              <a:t>FORME</a:t>
            </a:r>
            <a: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  <a:t> DES REDEVANCES </a:t>
            </a:r>
            <a:b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</a:br>
            <a: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  <a:t>Redevance pour performance des systèmes d’assainissement collectif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94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1BB8A-B4C5-30E0-38B7-D59F0EC2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58FE4-565A-BBCA-7C89-EF1ED032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14F08B-80AF-9C3A-8970-CE20D0C6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782088-3C1E-B97C-F388-04A8449F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1331449"/>
            <a:ext cx="7610475" cy="5114925"/>
          </a:xfrm>
          <a:prstGeom prst="rect">
            <a:avLst/>
          </a:prstGeom>
        </p:spPr>
      </p:pic>
      <p:sp>
        <p:nvSpPr>
          <p:cNvPr id="7" name="Légende : flèche vers la gauche 6">
            <a:extLst>
              <a:ext uri="{FF2B5EF4-FFF2-40B4-BE49-F238E27FC236}">
                <a16:creationId xmlns:a16="http://schemas.microsoft.com/office/drawing/2014/main" id="{F089F29A-56AB-4DDC-5E0F-135F488E8CEA}"/>
              </a:ext>
            </a:extLst>
          </p:cNvPr>
          <p:cNvSpPr/>
          <p:nvPr/>
        </p:nvSpPr>
        <p:spPr>
          <a:xfrm flipH="1">
            <a:off x="976422" y="4789475"/>
            <a:ext cx="1740624" cy="738664"/>
          </a:xfrm>
          <a:prstGeom prst="leftArrowCallout">
            <a:avLst>
              <a:gd name="adj1" fmla="val 16490"/>
              <a:gd name="adj2" fmla="val 15780"/>
              <a:gd name="adj3" fmla="val 25000"/>
              <a:gd name="adj4" fmla="val 83647"/>
            </a:avLst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Accédez à l’outil de simulation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E580891-5C3D-C54A-D47E-63EDA9595934}"/>
              </a:ext>
            </a:extLst>
          </p:cNvPr>
          <p:cNvSpPr/>
          <p:nvPr/>
        </p:nvSpPr>
        <p:spPr>
          <a:xfrm>
            <a:off x="7463358" y="2133650"/>
            <a:ext cx="1296144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59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DB5F-1A4D-F2F5-3E83-7A73F556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80EA1-6515-8FD0-5E5A-407AA760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1951EA-55D9-2B23-4257-ACE70C50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4D88C9-2E06-A281-02A8-037AC8DB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1269554"/>
            <a:ext cx="8690506" cy="5027388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A40B40EA-C184-F98C-1C89-85A70B865C99}"/>
              </a:ext>
            </a:extLst>
          </p:cNvPr>
          <p:cNvSpPr/>
          <p:nvPr/>
        </p:nvSpPr>
        <p:spPr>
          <a:xfrm>
            <a:off x="4439022" y="2853730"/>
            <a:ext cx="720080" cy="31683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F56D48-8689-7A4C-9D63-7AA27BCA8B39}"/>
              </a:ext>
            </a:extLst>
          </p:cNvPr>
          <p:cNvSpPr txBox="1"/>
          <p:nvPr/>
        </p:nvSpPr>
        <p:spPr>
          <a:xfrm>
            <a:off x="5220424" y="4068574"/>
            <a:ext cx="17130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Vérifiez la liste des STEU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9DB38A-2802-EA71-FB65-13C433619951}"/>
              </a:ext>
            </a:extLst>
          </p:cNvPr>
          <p:cNvSpPr/>
          <p:nvPr/>
        </p:nvSpPr>
        <p:spPr>
          <a:xfrm>
            <a:off x="6671270" y="1989634"/>
            <a:ext cx="864096" cy="8013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5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E437-C65D-C4BF-C49F-A53E65A5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6EC2C-EDDE-43BC-9992-AFD3BBCF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35082E-9FA1-6B2B-4CEA-D31736B0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6C8CDF-D394-25FC-970D-672B4D94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1269554"/>
            <a:ext cx="8690506" cy="502738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EA6F5F1-210A-9EAD-944C-8D1C4A5DC6E3}"/>
              </a:ext>
            </a:extLst>
          </p:cNvPr>
          <p:cNvSpPr/>
          <p:nvPr/>
        </p:nvSpPr>
        <p:spPr>
          <a:xfrm>
            <a:off x="1054646" y="5662042"/>
            <a:ext cx="1656184" cy="96555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8D3D1F-A671-CD7F-D169-BCF3DCAB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42" y="1905903"/>
            <a:ext cx="4986818" cy="3440038"/>
          </a:xfrm>
          <a:prstGeom prst="rect">
            <a:avLst/>
          </a:prstGeom>
        </p:spPr>
      </p:pic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B6CB4B36-F4C0-E3FB-7B31-4E4D92F5A60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40812" y="5359976"/>
            <a:ext cx="748149" cy="720080"/>
          </a:xfrm>
          <a:prstGeom prst="curvedConnector3">
            <a:avLst>
              <a:gd name="adj1" fmla="val 845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FEC873E-3749-B98D-2F9C-7A5B6F6BE48E}"/>
              </a:ext>
            </a:extLst>
          </p:cNvPr>
          <p:cNvSpPr txBox="1"/>
          <p:nvPr/>
        </p:nvSpPr>
        <p:spPr>
          <a:xfrm>
            <a:off x="7704890" y="3335075"/>
            <a:ext cx="321115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Si le code SANDRE saisi est reconnu, les données disponibles seront automatiquement importées.</a:t>
            </a:r>
          </a:p>
        </p:txBody>
      </p:sp>
    </p:spTree>
    <p:extLst>
      <p:ext uri="{BB962C8B-B14F-4D97-AF65-F5344CB8AC3E}">
        <p14:creationId xmlns:p14="http://schemas.microsoft.com/office/powerpoint/2010/main" val="45631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E565-63B0-A5F1-542F-0800C8BE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1B8C3-B7E0-512F-8C81-22E7C566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498909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Bandeau générique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EABDEC-90AC-37E2-A5C4-C9E9770B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CC652-8598-B243-AC6B-B223283B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" y="2505142"/>
            <a:ext cx="10847735" cy="253958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60600E9-5D80-ECE3-27F7-0885DCA3C453}"/>
              </a:ext>
            </a:extLst>
          </p:cNvPr>
          <p:cNvSpPr/>
          <p:nvPr/>
        </p:nvSpPr>
        <p:spPr>
          <a:xfrm>
            <a:off x="10673723" y="2294138"/>
            <a:ext cx="697490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91DF9B2-0FD8-2520-E1B4-905C27A85CB6}"/>
              </a:ext>
            </a:extLst>
          </p:cNvPr>
          <p:cNvSpPr/>
          <p:nvPr/>
        </p:nvSpPr>
        <p:spPr>
          <a:xfrm>
            <a:off x="552487" y="4463215"/>
            <a:ext cx="792088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CFB5A3-3AC6-009C-DEE3-5957040B90F0}"/>
              </a:ext>
            </a:extLst>
          </p:cNvPr>
          <p:cNvSpPr txBox="1"/>
          <p:nvPr/>
        </p:nvSpPr>
        <p:spPr>
          <a:xfrm>
            <a:off x="1093822" y="5301099"/>
            <a:ext cx="1812303" cy="94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Enlever une STEU du calcul du coefficient global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6C3D53-A575-FBD9-7128-74605CF6620D}"/>
              </a:ext>
            </a:extLst>
          </p:cNvPr>
          <p:cNvSpPr txBox="1"/>
          <p:nvPr/>
        </p:nvSpPr>
        <p:spPr>
          <a:xfrm>
            <a:off x="8417278" y="1753309"/>
            <a:ext cx="21704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Plier/déplier les données de la STEU</a:t>
            </a:r>
          </a:p>
        </p:txBody>
      </p:sp>
    </p:spTree>
    <p:extLst>
      <p:ext uri="{BB962C8B-B14F-4D97-AF65-F5344CB8AC3E}">
        <p14:creationId xmlns:p14="http://schemas.microsoft.com/office/powerpoint/2010/main" val="390809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F7D1-BC9E-6344-30E6-27CAED687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49793-CEA3-D53C-EECC-5EBB597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</a:t>
            </a:r>
            <a:r>
              <a:rPr lang="fr-FR" sz="2700" u="sng" dirty="0">
                <a:latin typeface="+mn-lt"/>
              </a:rPr>
              <a:t>&gt;</a:t>
            </a:r>
            <a:r>
              <a:rPr lang="fr-FR" sz="2400" dirty="0">
                <a:latin typeface="+mn-lt"/>
              </a:rPr>
              <a:t> 20 - 200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DA2696-CAFE-1A6C-20F5-C6003565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824BFC-7FC6-FE86-82EF-105F28DA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51" y="1206584"/>
            <a:ext cx="7837175" cy="42115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825ACC-5A06-04DE-950F-424826AA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51" y="5429432"/>
            <a:ext cx="7837175" cy="134456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1A0E901-B821-C7AC-8FCB-FD615814BCF3}"/>
              </a:ext>
            </a:extLst>
          </p:cNvPr>
          <p:cNvSpPr/>
          <p:nvPr/>
        </p:nvSpPr>
        <p:spPr>
          <a:xfrm>
            <a:off x="1414686" y="1773610"/>
            <a:ext cx="648072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93B41AB9-9AC1-9D04-4DA8-E475A0258CD4}"/>
              </a:ext>
            </a:extLst>
          </p:cNvPr>
          <p:cNvCxnSpPr>
            <a:cxnSpLocks/>
            <a:stCxn id="13" idx="2"/>
          </p:cNvCxnSpPr>
          <p:nvPr/>
        </p:nvCxnSpPr>
        <p:spPr>
          <a:xfrm rot="10800000" flipH="1">
            <a:off x="1414685" y="1341562"/>
            <a:ext cx="144015" cy="720080"/>
          </a:xfrm>
          <a:prstGeom prst="curvedConnector4">
            <a:avLst>
              <a:gd name="adj1" fmla="val -282959"/>
              <a:gd name="adj2" fmla="val 10450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7F4B7669-6827-636E-2782-BF6B98B911CE}"/>
              </a:ext>
            </a:extLst>
          </p:cNvPr>
          <p:cNvSpPr txBox="1"/>
          <p:nvPr/>
        </p:nvSpPr>
        <p:spPr>
          <a:xfrm>
            <a:off x="198377" y="3346718"/>
            <a:ext cx="1216307" cy="8309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pouvez modifier les données pré-renseignées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C0A901-B426-A920-5910-EED3CC2EBE65}"/>
              </a:ext>
            </a:extLst>
          </p:cNvPr>
          <p:cNvSpPr txBox="1"/>
          <p:nvPr/>
        </p:nvSpPr>
        <p:spPr>
          <a:xfrm>
            <a:off x="9655530" y="1351281"/>
            <a:ext cx="1684909" cy="15631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200" dirty="0"/>
              <a:t>Données utilisées pour le pré-remplissage de la simulation qui peuvent être actualisées jusqu’en novembre de l’année N-2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0E8602-3819-B7E1-7E25-257A83FA5C11}"/>
              </a:ext>
            </a:extLst>
          </p:cNvPr>
          <p:cNvSpPr txBox="1"/>
          <p:nvPr/>
        </p:nvSpPr>
        <p:spPr>
          <a:xfrm>
            <a:off x="9703163" y="4861976"/>
            <a:ext cx="1589641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200" dirty="0"/>
              <a:t>Données communiquées à titre d’information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E53053B-3ACA-8598-149F-8052FA9F9835}"/>
              </a:ext>
            </a:extLst>
          </p:cNvPr>
          <p:cNvCxnSpPr/>
          <p:nvPr/>
        </p:nvCxnSpPr>
        <p:spPr>
          <a:xfrm flipH="1">
            <a:off x="6959302" y="1773610"/>
            <a:ext cx="2696228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9F63313-DC50-D377-5CBB-F0B175BBEB0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975526" y="4005858"/>
            <a:ext cx="727637" cy="1179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6D4BA-ED93-AEA8-8812-6D9595475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3F915-C3DE-BBF0-6768-CCAAF345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&gt; 200 – 2 000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6E08B5-2964-CF98-A069-789A9869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9D31E9-4928-F294-8791-1EA6C00B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5" y="1455978"/>
            <a:ext cx="10577278" cy="39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11EB-9AAD-0248-F990-30B4E93E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CAC8F71-15D1-CD6C-88C5-1CAA8E1F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142689"/>
            <a:ext cx="8824012" cy="51674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EF401D-0676-6466-3309-23F9A072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&gt; 200 - 2000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E20503-FC49-FEFF-B4C2-77323AD4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16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43BEF0-D125-016E-24E8-86009D901773}"/>
              </a:ext>
            </a:extLst>
          </p:cNvPr>
          <p:cNvSpPr/>
          <p:nvPr/>
        </p:nvSpPr>
        <p:spPr>
          <a:xfrm>
            <a:off x="4871070" y="5518026"/>
            <a:ext cx="1440160" cy="11095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ADC43D-96F4-F498-4F96-F6BAEF21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108" y="1714640"/>
            <a:ext cx="6080784" cy="35450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9CA813F6-90A0-4DB4-E163-9067907A23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97196" y="5273686"/>
            <a:ext cx="748149" cy="720080"/>
          </a:xfrm>
          <a:prstGeom prst="curvedConnector3">
            <a:avLst>
              <a:gd name="adj1" fmla="val 845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B7BAD79E-2FAE-1AC1-EFA2-7B9A72A36948}"/>
              </a:ext>
            </a:extLst>
          </p:cNvPr>
          <p:cNvSpPr/>
          <p:nvPr/>
        </p:nvSpPr>
        <p:spPr>
          <a:xfrm>
            <a:off x="5375126" y="1773610"/>
            <a:ext cx="792088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6335BA-2FCA-8DEB-0805-98E4431EC91E}"/>
              </a:ext>
            </a:extLst>
          </p:cNvPr>
          <p:cNvSpPr txBox="1"/>
          <p:nvPr/>
        </p:nvSpPr>
        <p:spPr>
          <a:xfrm>
            <a:off x="406574" y="2204240"/>
            <a:ext cx="2380394" cy="104417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valeur du coefficient de destination des boues est fixée à 0,1 par défaut afin de permettre le calcul du coefficient global</a:t>
            </a:r>
          </a:p>
        </p:txBody>
      </p:sp>
    </p:spTree>
    <p:extLst>
      <p:ext uri="{BB962C8B-B14F-4D97-AF65-F5344CB8AC3E}">
        <p14:creationId xmlns:p14="http://schemas.microsoft.com/office/powerpoint/2010/main" val="57385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C7D2-D5AB-3DD8-9719-D8D5CFF5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C1837-3962-1908-DF3A-F1FF9732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</a:t>
            </a:r>
            <a:r>
              <a:rPr lang="fr-FR" sz="2400" u="sng" dirty="0">
                <a:latin typeface="+mn-lt"/>
              </a:rPr>
              <a:t>&gt;</a:t>
            </a:r>
            <a:r>
              <a:rPr lang="fr-FR" sz="2400" dirty="0">
                <a:latin typeface="+mn-lt"/>
              </a:rPr>
              <a:t> à 2 000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4F56AB-9228-9A32-C535-AD8F6913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5E4B0A-7D77-938B-9CF7-0B0B44ED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63" y="1557586"/>
            <a:ext cx="103554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83DF6-1CA2-AE66-59CF-CE8C9978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F6787-396E-FA18-2A42-52323056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&gt; à 2000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041774-85AE-3B3B-2A9E-ED5BF29A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9A0101-941F-EEB3-6A31-348D152B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89" y="1269554"/>
            <a:ext cx="10687434" cy="4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9BAC-8EB0-AFBE-E827-37935DFF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63086-A639-329A-3D67-24E9C4AB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117426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Données STEU &gt; à 2000 EH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E3DF72-65FA-145E-7F52-276F7820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7248B0-79A6-1DFA-81EA-3386181F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1485578"/>
            <a:ext cx="104074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E5F2E-84C1-D323-94CC-9B3E390F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55059-317A-D884-C307-E38B2F26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réforme des redevances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Création de trois nouvelles redevances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463EDD-AD09-8B3A-0D8A-C93A693AD7B0}"/>
              </a:ext>
            </a:extLst>
          </p:cNvPr>
          <p:cNvSpPr txBox="1"/>
          <p:nvPr/>
        </p:nvSpPr>
        <p:spPr>
          <a:xfrm>
            <a:off x="910630" y="5013970"/>
            <a:ext cx="9433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8">
              <a:defRPr/>
            </a:pPr>
            <a:r>
              <a:rPr lang="fr-FR" sz="2000" dirty="0">
                <a:latin typeface="Marianne"/>
              </a:rPr>
              <a:t>La redevance de performance assainissement </a:t>
            </a:r>
            <a:r>
              <a:rPr lang="fr-FR" sz="2000" dirty="0">
                <a:solidFill>
                  <a:prstClr val="black"/>
                </a:solidFill>
                <a:latin typeface="Marianne"/>
              </a:rPr>
              <a:t>taxe les collectivités en fonction de la performance des systèmes d’assainissement (système de collecte et ouvrage de traitement)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11E8F0-C5D1-BE15-5AFA-C5E9BAD3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2A73CF-B73F-34D1-8D8F-F56154137DFB}"/>
              </a:ext>
            </a:extLst>
          </p:cNvPr>
          <p:cNvGrpSpPr/>
          <p:nvPr/>
        </p:nvGrpSpPr>
        <p:grpSpPr>
          <a:xfrm>
            <a:off x="394907" y="1485578"/>
            <a:ext cx="11185986" cy="3528392"/>
            <a:chOff x="394907" y="1485578"/>
            <a:chExt cx="11185986" cy="352839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F6E2A84-82E1-92D8-12E5-20075DC64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907" y="1485578"/>
              <a:ext cx="11185986" cy="3528392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B378697-E374-6235-D909-F41CDFB32996}"/>
                </a:ext>
              </a:extLst>
            </p:cNvPr>
            <p:cNvSpPr txBox="1"/>
            <p:nvPr/>
          </p:nvSpPr>
          <p:spPr>
            <a:xfrm>
              <a:off x="4583038" y="3365468"/>
              <a:ext cx="259228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/>
                <a:t>Redevance pour performance des réseaux d’eau potable</a:t>
              </a:r>
            </a:p>
            <a:p>
              <a:pPr algn="ctr"/>
              <a:r>
                <a:rPr lang="fr-FR" sz="1800" dirty="0"/>
                <a:t>(art. L.213-10-5 C. </a:t>
              </a:r>
              <a:r>
                <a:rPr lang="fr-FR" sz="1800" dirty="0" err="1"/>
                <a:t>Env</a:t>
              </a:r>
              <a:r>
                <a:rPr lang="fr-FR" sz="1800" dirty="0"/>
                <a:t>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72D78CB-4623-56F7-3471-E38BADADA4C7}"/>
                </a:ext>
              </a:extLst>
            </p:cNvPr>
            <p:cNvSpPr txBox="1"/>
            <p:nvPr/>
          </p:nvSpPr>
          <p:spPr>
            <a:xfrm>
              <a:off x="8543478" y="3369832"/>
              <a:ext cx="295232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accent3">
                      <a:lumMod val="75000"/>
                    </a:schemeClr>
                  </a:solidFill>
                </a:rPr>
                <a:t>Redevance pour performance des systèmes d’assainissement collectif (art. L.213-10-6 C. </a:t>
              </a:r>
              <a:r>
                <a:rPr lang="fr-FR" sz="1800" b="1" dirty="0" err="1">
                  <a:solidFill>
                    <a:schemeClr val="accent3">
                      <a:lumMod val="75000"/>
                    </a:schemeClr>
                  </a:solidFill>
                </a:rPr>
                <a:t>Env</a:t>
              </a:r>
              <a:r>
                <a:rPr lang="fr-FR" sz="1800" b="1" dirty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4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D535-94B2-1A78-F35C-239878A6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4FC51-D3D0-56EE-2F6E-A24CF74D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8AF0D5-9AB8-7E7A-579B-76F41223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5BE2F4-5533-3F01-8629-35ED3AFF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1269554"/>
            <a:ext cx="8690506" cy="50273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BA9206-D8DA-88B0-D54C-976FE6EE3081}"/>
              </a:ext>
            </a:extLst>
          </p:cNvPr>
          <p:cNvSpPr txBox="1"/>
          <p:nvPr/>
        </p:nvSpPr>
        <p:spPr>
          <a:xfrm>
            <a:off x="4437447" y="5090726"/>
            <a:ext cx="1924904" cy="47170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200" dirty="0"/>
              <a:t>Récupérer la dernière simulation enregistrée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84CB80-3E47-6EB8-8BD5-F67AA9B86518}"/>
              </a:ext>
            </a:extLst>
          </p:cNvPr>
          <p:cNvSpPr txBox="1"/>
          <p:nvPr/>
        </p:nvSpPr>
        <p:spPr>
          <a:xfrm>
            <a:off x="6120240" y="4033049"/>
            <a:ext cx="1924904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200" dirty="0"/>
              <a:t>Reprendre les dernières données chargées par l’agence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1674C7-FD22-6C4F-79B9-F2C79617B577}"/>
              </a:ext>
            </a:extLst>
          </p:cNvPr>
          <p:cNvSpPr txBox="1"/>
          <p:nvPr/>
        </p:nvSpPr>
        <p:spPr>
          <a:xfrm>
            <a:off x="9510468" y="4859893"/>
            <a:ext cx="2070425" cy="46166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200" dirty="0"/>
              <a:t>Calculer le coefficient global de modulation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799FF4A-6532-EF5F-1503-04777AB39425}"/>
              </a:ext>
            </a:extLst>
          </p:cNvPr>
          <p:cNvCxnSpPr/>
          <p:nvPr/>
        </p:nvCxnSpPr>
        <p:spPr>
          <a:xfrm>
            <a:off x="5399899" y="5562431"/>
            <a:ext cx="335267" cy="459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D11B5B6-02EB-541D-E0F2-42FF176DB083}"/>
              </a:ext>
            </a:extLst>
          </p:cNvPr>
          <p:cNvCxnSpPr/>
          <p:nvPr/>
        </p:nvCxnSpPr>
        <p:spPr>
          <a:xfrm>
            <a:off x="7082692" y="4725938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8E95D20-443C-2BF7-8D19-E5D3DA691B60}"/>
              </a:ext>
            </a:extLst>
          </p:cNvPr>
          <p:cNvCxnSpPr/>
          <p:nvPr/>
        </p:nvCxnSpPr>
        <p:spPr>
          <a:xfrm flipH="1">
            <a:off x="9510468" y="5321558"/>
            <a:ext cx="905218" cy="700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68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60DB-31A2-94E5-32F3-577D6CB2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F9810-C78B-9840-3CDC-40EBE592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642B77-1184-B4A5-06C8-699ACC54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AD2F1A-8C26-0159-5FA8-C2547339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1" y="1230591"/>
            <a:ext cx="8921095" cy="133497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AFD2026-D832-7C7C-0971-A1B6CE6FC20B}"/>
              </a:ext>
            </a:extLst>
          </p:cNvPr>
          <p:cNvSpPr/>
          <p:nvPr/>
        </p:nvSpPr>
        <p:spPr>
          <a:xfrm>
            <a:off x="4222998" y="2032311"/>
            <a:ext cx="2592288" cy="5567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D26392-0C69-E59B-2CB1-16839817C1AA}"/>
              </a:ext>
            </a:extLst>
          </p:cNvPr>
          <p:cNvSpPr txBox="1"/>
          <p:nvPr/>
        </p:nvSpPr>
        <p:spPr>
          <a:xfrm>
            <a:off x="502402" y="2661673"/>
            <a:ext cx="25202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Nous signaler toute modification dans la liste des STEU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6FB2B1-065F-DFF4-59F4-FB93D57D0E9B}"/>
              </a:ext>
            </a:extLst>
          </p:cNvPr>
          <p:cNvSpPr/>
          <p:nvPr/>
        </p:nvSpPr>
        <p:spPr>
          <a:xfrm>
            <a:off x="7967414" y="2072362"/>
            <a:ext cx="782656" cy="556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5AF9F6E-E53A-396B-2217-9AC620E0DC61}"/>
              </a:ext>
            </a:extLst>
          </p:cNvPr>
          <p:cNvSpPr/>
          <p:nvPr/>
        </p:nvSpPr>
        <p:spPr>
          <a:xfrm>
            <a:off x="8750071" y="1773780"/>
            <a:ext cx="747414" cy="556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E5428F5-88DF-6755-A8B4-F24ACB3D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95" y="2987371"/>
            <a:ext cx="3825856" cy="3468823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078EECF-E8F6-4E01-885E-040E7CB07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78" y="3458915"/>
            <a:ext cx="4364318" cy="245419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8934707-974A-14DD-183B-087817D4EC88}"/>
              </a:ext>
            </a:extLst>
          </p:cNvPr>
          <p:cNvCxnSpPr/>
          <p:nvPr/>
        </p:nvCxnSpPr>
        <p:spPr>
          <a:xfrm flipH="1">
            <a:off x="7391350" y="2565563"/>
            <a:ext cx="576064" cy="400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3C93B0-1C52-CA31-AEDA-06228720405C}"/>
              </a:ext>
            </a:extLst>
          </p:cNvPr>
          <p:cNvCxnSpPr/>
          <p:nvPr/>
        </p:nvCxnSpPr>
        <p:spPr>
          <a:xfrm>
            <a:off x="9263558" y="2330580"/>
            <a:ext cx="432048" cy="1099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20A39A5-27BF-C24E-DB70-BDD63AF93405}"/>
              </a:ext>
            </a:extLst>
          </p:cNvPr>
          <p:cNvCxnSpPr/>
          <p:nvPr/>
        </p:nvCxnSpPr>
        <p:spPr>
          <a:xfrm flipV="1">
            <a:off x="3022682" y="2421682"/>
            <a:ext cx="1272324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5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CA21-BC6F-A23B-6150-FD0FD844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67C7A-7CF0-7C18-A401-FBADB16B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6053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Utilisation du coefficient de modulation globale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4263F-258E-F196-3D1A-CE3E509F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7DB66E-5719-F14E-6173-E7896B94F120}"/>
              </a:ext>
            </a:extLst>
          </p:cNvPr>
          <p:cNvSpPr txBox="1"/>
          <p:nvPr/>
        </p:nvSpPr>
        <p:spPr>
          <a:xfrm>
            <a:off x="771596" y="1269554"/>
            <a:ext cx="10554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cs typeface="Arial" panose="020B0604020202020204" pitchFamily="34" charset="0"/>
              </a:rPr>
              <a:t>Le coefficient de modulation global pour la performance des systèmes d’assainissement collectif d’une collectivité avec plusieurs systèmes d’assainissement.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altLang="fr-FR" sz="2000" b="1" dirty="0">
                <a:cs typeface="Arial" panose="020B0604020202020204" pitchFamily="34" charset="0"/>
              </a:rPr>
              <a:t>Coefficient de modulation global estimé = 0,793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cs typeface="Arial" panose="020B0604020202020204" pitchFamily="34" charset="0"/>
              </a:rPr>
              <a:t>A partir de cette simulation du coefficient de modulation global, il est possible de définir le montant de la contre-valeur de cette redevance, et traduire ce montant en un supplément de prix à appliquer sur la facturation de l’année 2026.</a:t>
            </a:r>
            <a:endParaRPr lang="fr-FR" altLang="fr-FR" sz="2000" b="1" dirty="0">
              <a:cs typeface="Arial" panose="020B0604020202020204" pitchFamily="34" charset="0"/>
            </a:endParaRPr>
          </a:p>
          <a:p>
            <a:pPr algn="just"/>
            <a:endParaRPr lang="fr-FR" altLang="fr-FR" sz="2000" b="1" dirty="0">
              <a:cs typeface="Arial" panose="020B0604020202020204" pitchFamily="34" charset="0"/>
            </a:endParaRPr>
          </a:p>
          <a:p>
            <a:pPr algn="just"/>
            <a:r>
              <a:rPr lang="fr-FR" altLang="fr-FR" sz="2000" b="1" dirty="0">
                <a:cs typeface="Arial" panose="020B0604020202020204" pitchFamily="34" charset="0"/>
              </a:rPr>
              <a:t>Rappel du tarif voté pour 2026 : 0,25 €/m</a:t>
            </a:r>
            <a:r>
              <a:rPr lang="fr-FR" altLang="fr-FR" sz="2000" b="1" baseline="30000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50F351-EEFC-EBDA-7666-DFEE309C2767}"/>
              </a:ext>
            </a:extLst>
          </p:cNvPr>
          <p:cNvSpPr txBox="1"/>
          <p:nvPr/>
        </p:nvSpPr>
        <p:spPr>
          <a:xfrm>
            <a:off x="771596" y="4955727"/>
            <a:ext cx="10554640" cy="81724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</a:t>
            </a:r>
          </a:p>
          <a:p>
            <a:r>
              <a:rPr lang="fr-FR" dirty="0"/>
              <a:t>Contre-valeur = 0,25 (tarif) x 0,793 (coefficient de modulation global) = 0,198 €/m</a:t>
            </a:r>
            <a:r>
              <a:rPr lang="fr-FR" baseline="30000" dirty="0"/>
              <a:t>3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063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706821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Les tarifs des nouvelles redevances sur le 12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programme</a:t>
            </a:r>
            <a:endParaRPr lang="fr-FR" sz="2800" b="0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287413-5116-56A7-BD85-8C33F5EAF05E}"/>
              </a:ext>
            </a:extLst>
          </p:cNvPr>
          <p:cNvSpPr txBox="1"/>
          <p:nvPr/>
        </p:nvSpPr>
        <p:spPr>
          <a:xfrm>
            <a:off x="905568" y="916353"/>
            <a:ext cx="109713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Redevance sur la consommation d’eau potable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Redevance sur la performance des réseaux d’eau potable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Redevance sur la performance des systèmes d’assainissement collectif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3A2279-35DE-307D-6D92-95187F9F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1320559"/>
            <a:ext cx="8399300" cy="1451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95F2B4-0502-CAF3-FC6C-BD36F10C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28" y="3225603"/>
            <a:ext cx="8329302" cy="1528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46BB31-F50A-5A8B-05BB-DFE6F9E5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29" y="5098501"/>
            <a:ext cx="8329302" cy="15268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485196-A190-431C-82C0-CF1D876C15DB}"/>
              </a:ext>
            </a:extLst>
          </p:cNvPr>
          <p:cNvSpPr txBox="1"/>
          <p:nvPr/>
        </p:nvSpPr>
        <p:spPr>
          <a:xfrm>
            <a:off x="9594075" y="2637706"/>
            <a:ext cx="2101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s’agit des tarifs avant application de la modulation pour les redevances de performances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341AF-45C7-5055-AE91-0F2F1ED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4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287413-5116-56A7-BD85-8C33F5EAF05E}"/>
              </a:ext>
            </a:extLst>
          </p:cNvPr>
          <p:cNvSpPr txBox="1"/>
          <p:nvPr/>
        </p:nvSpPr>
        <p:spPr>
          <a:xfrm>
            <a:off x="828275" y="1952466"/>
            <a:ext cx="10971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Les redevances de performance sont répercutées sur les factures sous la forme d’un supplément de prix</a:t>
            </a:r>
          </a:p>
          <a:p>
            <a:endParaRPr lang="fr-FR" sz="2400" dirty="0"/>
          </a:p>
          <a:p>
            <a:r>
              <a:rPr lang="fr-FR" sz="2400" dirty="0"/>
              <a:t>Possibilité de majorer du moins-perçu ou minorer du trop-perçu de la deuxième année précédant l’année d’imposition (soit facturation 2027 pour la facturation 2025)</a:t>
            </a:r>
            <a:endParaRPr lang="fr-FR" sz="1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ECB947D-D827-52F2-46F5-9D6A193377D7}"/>
              </a:ext>
            </a:extLst>
          </p:cNvPr>
          <p:cNvSpPr txBox="1">
            <a:spLocks/>
          </p:cNvSpPr>
          <p:nvPr/>
        </p:nvSpPr>
        <p:spPr>
          <a:xfrm>
            <a:off x="761921" y="4271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Les modalités d’application sur la facture d’eau</a:t>
            </a:r>
            <a:br>
              <a:rPr lang="fr-FR" sz="2800" dirty="0">
                <a:latin typeface="+mn-lt"/>
              </a:rPr>
            </a:br>
            <a:r>
              <a:rPr lang="fr-FR" sz="2800" b="0" dirty="0">
                <a:solidFill>
                  <a:schemeClr val="tx1"/>
                </a:solidFill>
                <a:latin typeface="+mn-lt"/>
              </a:rPr>
              <a:t>Articles D.213-48-35-1 et D.213-48-35-2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C3EF5D-446D-4176-47E6-DF04DE94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20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2450-C3B7-1EB3-3199-3E19230C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5D38488-1355-B5FB-82B4-E6D022144C26}"/>
              </a:ext>
            </a:extLst>
          </p:cNvPr>
          <p:cNvSpPr txBox="1">
            <a:spLocks/>
          </p:cNvSpPr>
          <p:nvPr/>
        </p:nvSpPr>
        <p:spPr>
          <a:xfrm>
            <a:off x="674986" y="837506"/>
            <a:ext cx="1072919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Délibération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000" dirty="0">
                <a:latin typeface="+mn-lt"/>
              </a:rPr>
              <a:t>Par la commune </a:t>
            </a:r>
          </a:p>
          <a:p>
            <a:r>
              <a:rPr lang="fr-FR" sz="2000" dirty="0">
                <a:latin typeface="+mn-lt"/>
              </a:rPr>
              <a:t>ou son établissement public de coopération compétent en matière de traitement des eaux usées</a:t>
            </a:r>
            <a:br>
              <a:rPr lang="fr-FR" sz="2800" dirty="0"/>
            </a:b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10DBD-BF7C-50BF-055E-28C60795302A}"/>
              </a:ext>
            </a:extLst>
          </p:cNvPr>
          <p:cNvSpPr txBox="1"/>
          <p:nvPr/>
        </p:nvSpPr>
        <p:spPr>
          <a:xfrm>
            <a:off x="891010" y="2361345"/>
            <a:ext cx="10513168" cy="2296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Une délibération doit être adoptée, afin de déterminer le montant du supplément de prix à appliquer sur les factures d’assainissement des abonnés pour l’année 2026, </a:t>
            </a:r>
            <a:r>
              <a:rPr lang="fr-FR" sz="2000" b="1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avant le 31 décembre 2025.</a:t>
            </a:r>
            <a:endParaRPr lang="fr-FR" sz="2000" b="1" u="sng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1200" kern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12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Cette délibération n’a pas vocation à être validée par l’agence de l’eau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2AA5DA-3453-A3C9-A448-337CCBE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1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F88C3-3287-E831-2D4A-7F71AA55E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17818611-ED99-5B44-CA04-225C862EBF00}"/>
              </a:ext>
            </a:extLst>
          </p:cNvPr>
          <p:cNvGraphicFramePr>
            <a:graphicFrameLocks noGrp="1"/>
          </p:cNvGraphicFramePr>
          <p:nvPr/>
        </p:nvGraphicFramePr>
        <p:xfrm>
          <a:off x="-1" y="605771"/>
          <a:ext cx="12190412" cy="625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603">
                  <a:extLst>
                    <a:ext uri="{9D8B030D-6E8A-4147-A177-3AD203B41FA5}">
                      <a16:colId xmlns:a16="http://schemas.microsoft.com/office/drawing/2014/main" val="4156836420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3396950709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3176981355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1161755491"/>
                    </a:ext>
                  </a:extLst>
                </a:gridCol>
              </a:tblGrid>
              <a:tr h="411426"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91428" marR="91428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91428" marR="91428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marL="91428" marR="91428" marT="45714" marB="4571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2027</a:t>
                      </a:r>
                    </a:p>
                  </a:txBody>
                  <a:tcPr marL="91428" marR="91428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92780"/>
                  </a:ext>
                </a:extLst>
              </a:tr>
              <a:tr h="5842987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715476736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867ED4F-B585-53E7-AD32-0756C1211D03}"/>
              </a:ext>
            </a:extLst>
          </p:cNvPr>
          <p:cNvSpPr/>
          <p:nvPr/>
        </p:nvSpPr>
        <p:spPr>
          <a:xfrm>
            <a:off x="94255" y="1069982"/>
            <a:ext cx="2865375" cy="415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Saisie des données d’autosurveillance et de fonctionnement 2024 dans VERSEAU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D79453-74C8-0D02-58A9-655E62A01B8C}"/>
              </a:ext>
            </a:extLst>
          </p:cNvPr>
          <p:cNvSpPr/>
          <p:nvPr/>
        </p:nvSpPr>
        <p:spPr>
          <a:xfrm>
            <a:off x="47127" y="3746700"/>
            <a:ext cx="2912503" cy="730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2025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forfaitaire de 0,105€/m3 du supplément de prix à appliquer sur les factures de 2025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20BBC7-299C-DBEB-9675-2485FA9E9717}"/>
              </a:ext>
            </a:extLst>
          </p:cNvPr>
          <p:cNvSpPr/>
          <p:nvPr/>
        </p:nvSpPr>
        <p:spPr>
          <a:xfrm>
            <a:off x="3123005" y="1537723"/>
            <a:ext cx="2859720" cy="10256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-Examen des conformités 2024 par la Police de l’eau</a:t>
            </a:r>
          </a:p>
          <a:p>
            <a:r>
              <a:rPr lang="fr-FR" sz="1100" dirty="0">
                <a:solidFill>
                  <a:schemeClr val="tx1"/>
                </a:solidFill>
              </a:rPr>
              <a:t>-Qualification des données d’autosurveillance 2024 par l’Agence de l’Eau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-&gt; Pré-remplissage du simulateur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730CB1-EE05-071F-7DCE-26147A7DE67A}"/>
              </a:ext>
            </a:extLst>
          </p:cNvPr>
          <p:cNvSpPr/>
          <p:nvPr/>
        </p:nvSpPr>
        <p:spPr>
          <a:xfrm>
            <a:off x="3124513" y="3920935"/>
            <a:ext cx="2859720" cy="730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2026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appliquer sur les factures de 2026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8F52A6-D7D7-D0B1-F27B-C11C846ED8F0}"/>
              </a:ext>
            </a:extLst>
          </p:cNvPr>
          <p:cNvSpPr/>
          <p:nvPr/>
        </p:nvSpPr>
        <p:spPr>
          <a:xfrm>
            <a:off x="3124513" y="3183463"/>
            <a:ext cx="2859720" cy="693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2026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2024 simulé multiplié par le tarif agence 2026 de 0,25 €/m3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ADA200-EE2A-0963-AD18-AE9E1C923778}"/>
              </a:ext>
            </a:extLst>
          </p:cNvPr>
          <p:cNvSpPr/>
          <p:nvPr/>
        </p:nvSpPr>
        <p:spPr>
          <a:xfrm>
            <a:off x="6170927" y="5440870"/>
            <a:ext cx="2859718" cy="899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le 31 mars : Déclaration </a:t>
            </a:r>
            <a:r>
              <a:rPr lang="fr-FR" sz="1100" dirty="0">
                <a:solidFill>
                  <a:schemeClr val="tx1"/>
                </a:solidFill>
              </a:rPr>
              <a:t>sur le portail téléservice de l’agence de l’eau des volumes facturés en 2025 et de la liste des systèmes d’assainissement 2023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272BEF-A3F9-0B69-F9D9-3D493A7053F2}"/>
              </a:ext>
            </a:extLst>
          </p:cNvPr>
          <p:cNvSpPr/>
          <p:nvPr/>
        </p:nvSpPr>
        <p:spPr>
          <a:xfrm>
            <a:off x="6170927" y="6390934"/>
            <a:ext cx="2859718" cy="268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Paiement de la redevance 2025 à l’agence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AF5369-15F1-F7FC-FBFA-11C0F0E52C12}"/>
              </a:ext>
            </a:extLst>
          </p:cNvPr>
          <p:cNvSpPr/>
          <p:nvPr/>
        </p:nvSpPr>
        <p:spPr>
          <a:xfrm>
            <a:off x="9218530" y="5434458"/>
            <a:ext cx="2859718" cy="905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le 31 mars : Déclaration </a:t>
            </a:r>
            <a:r>
              <a:rPr lang="fr-FR" sz="1100" dirty="0">
                <a:solidFill>
                  <a:schemeClr val="tx1"/>
                </a:solidFill>
              </a:rPr>
              <a:t>sur le portail téléservice de l’agence de l’eau des volumes facturés et dégrévés en 2026, et des données de fonctionnement des systèmes d’assainissement de 2024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B8EB9EC-2A99-FADC-6851-62F7D56B6FEA}"/>
              </a:ext>
            </a:extLst>
          </p:cNvPr>
          <p:cNvSpPr/>
          <p:nvPr/>
        </p:nvSpPr>
        <p:spPr>
          <a:xfrm>
            <a:off x="9218530" y="6390934"/>
            <a:ext cx="2859718" cy="268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Paiement de la redevance 2026 à l’agence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FD19C0-DDE5-06E3-74E9-BA10B37F024D}"/>
              </a:ext>
            </a:extLst>
          </p:cNvPr>
          <p:cNvSpPr/>
          <p:nvPr/>
        </p:nvSpPr>
        <p:spPr>
          <a:xfrm>
            <a:off x="3115526" y="4700942"/>
            <a:ext cx="2859719" cy="6480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Facturation </a:t>
            </a:r>
            <a:r>
              <a:rPr lang="fr-FR" sz="1100" dirty="0">
                <a:solidFill>
                  <a:schemeClr val="tx1"/>
                </a:solidFill>
              </a:rPr>
              <a:t>du supplément de prix de la redevance performance assainissement sur les factures 2025 des abonnés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FAE7DF-3E1A-554B-79FA-2D1B21A350FA}"/>
              </a:ext>
            </a:extLst>
          </p:cNvPr>
          <p:cNvSpPr/>
          <p:nvPr/>
        </p:nvSpPr>
        <p:spPr>
          <a:xfrm>
            <a:off x="6170926" y="4705963"/>
            <a:ext cx="2859719" cy="64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Facturation </a:t>
            </a:r>
            <a:r>
              <a:rPr lang="fr-FR" sz="1100" dirty="0">
                <a:solidFill>
                  <a:schemeClr val="tx1"/>
                </a:solidFill>
              </a:rPr>
              <a:t>du supplément de prix de la redevance performance assainissement sur les factures 2026 des abonnés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2B6BA-F82C-AAA1-026A-A0585B35A86C}"/>
              </a:ext>
            </a:extLst>
          </p:cNvPr>
          <p:cNvSpPr/>
          <p:nvPr/>
        </p:nvSpPr>
        <p:spPr>
          <a:xfrm>
            <a:off x="3124513" y="2606831"/>
            <a:ext cx="2859720" cy="5409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 dirty="0">
                <a:solidFill>
                  <a:schemeClr val="tx1"/>
                </a:solidFill>
              </a:rPr>
              <a:t>simuler le coefficient de modulation </a:t>
            </a:r>
            <a:r>
              <a:rPr lang="fr-FR" sz="1100" dirty="0">
                <a:solidFill>
                  <a:schemeClr val="tx1"/>
                </a:solidFill>
              </a:rPr>
              <a:t>global issu des données 2024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B3D9B-5365-2168-A0D5-0F6BFF64FA8A}"/>
              </a:ext>
            </a:extLst>
          </p:cNvPr>
          <p:cNvSpPr/>
          <p:nvPr/>
        </p:nvSpPr>
        <p:spPr>
          <a:xfrm>
            <a:off x="3117350" y="1077482"/>
            <a:ext cx="2865375" cy="415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Saisie des données d’autosurveillance et de fonctionnement 2025 dans VERSEAU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0A8CA-CDB4-97F9-CA26-AF71BFAA922E}"/>
              </a:ext>
            </a:extLst>
          </p:cNvPr>
          <p:cNvSpPr/>
          <p:nvPr/>
        </p:nvSpPr>
        <p:spPr>
          <a:xfrm>
            <a:off x="6178088" y="1537722"/>
            <a:ext cx="2859720" cy="1046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-Examen des conformités 2025 par la Police de l’eau</a:t>
            </a:r>
          </a:p>
          <a:p>
            <a:r>
              <a:rPr lang="fr-FR" sz="1100" dirty="0">
                <a:solidFill>
                  <a:schemeClr val="tx1"/>
                </a:solidFill>
              </a:rPr>
              <a:t>-Qualification des données d’autosurveillance 2025 par l’Agence de l’Eau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-&gt; Pré-remplissage du simulateur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A29F2-6E93-2E7F-7D5A-56C03FED7773}"/>
              </a:ext>
            </a:extLst>
          </p:cNvPr>
          <p:cNvSpPr/>
          <p:nvPr/>
        </p:nvSpPr>
        <p:spPr>
          <a:xfrm>
            <a:off x="6172750" y="3902131"/>
            <a:ext cx="2859720" cy="73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2027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appliquer sur les factures de 2027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944A64-078D-8D59-7311-54790FD007AE}"/>
              </a:ext>
            </a:extLst>
          </p:cNvPr>
          <p:cNvSpPr/>
          <p:nvPr/>
        </p:nvSpPr>
        <p:spPr>
          <a:xfrm>
            <a:off x="6172750" y="3210645"/>
            <a:ext cx="2859720" cy="648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2027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2025 simulé multiplié par le tarif agence 2026 de 0,25 €/m3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680382-4F35-9E8E-8DD2-F0B55281E162}"/>
              </a:ext>
            </a:extLst>
          </p:cNvPr>
          <p:cNvSpPr/>
          <p:nvPr/>
        </p:nvSpPr>
        <p:spPr>
          <a:xfrm>
            <a:off x="9226010" y="4705963"/>
            <a:ext cx="2859719" cy="648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Facturation </a:t>
            </a:r>
            <a:r>
              <a:rPr lang="fr-FR" sz="1100" dirty="0">
                <a:solidFill>
                  <a:schemeClr val="tx1"/>
                </a:solidFill>
              </a:rPr>
              <a:t>du supplément de prix de la redevance performance assainissement sur les factures 2027 des abonnés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03EA2D-20EB-BEFB-34B9-E358FCEA8703}"/>
              </a:ext>
            </a:extLst>
          </p:cNvPr>
          <p:cNvSpPr/>
          <p:nvPr/>
        </p:nvSpPr>
        <p:spPr>
          <a:xfrm>
            <a:off x="6172750" y="2627357"/>
            <a:ext cx="2859720" cy="5409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 dirty="0">
                <a:solidFill>
                  <a:schemeClr val="tx1"/>
                </a:solidFill>
              </a:rPr>
              <a:t>simuler le coefficient de modulation </a:t>
            </a:r>
            <a:r>
              <a:rPr lang="fr-FR" sz="1100" dirty="0">
                <a:solidFill>
                  <a:schemeClr val="tx1"/>
                </a:solidFill>
              </a:rPr>
              <a:t>global issu des données 2025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E5534-82B8-63CE-99B5-7D37DC704E1E}"/>
              </a:ext>
            </a:extLst>
          </p:cNvPr>
          <p:cNvSpPr/>
          <p:nvPr/>
        </p:nvSpPr>
        <p:spPr>
          <a:xfrm>
            <a:off x="6165270" y="1077482"/>
            <a:ext cx="2865375" cy="415758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Saisie des données d’autosurveillance et de fonctionnement 2026 dans VERSEAU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156C1F-2FC3-FB3D-BCFA-2899D0AA45D5}"/>
              </a:ext>
            </a:extLst>
          </p:cNvPr>
          <p:cNvSpPr/>
          <p:nvPr/>
        </p:nvSpPr>
        <p:spPr>
          <a:xfrm>
            <a:off x="9226008" y="1537722"/>
            <a:ext cx="2859720" cy="1046158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-Examen des conformités 2026 par la Police de l’eau</a:t>
            </a:r>
          </a:p>
          <a:p>
            <a:r>
              <a:rPr lang="fr-FR" sz="1100" dirty="0">
                <a:solidFill>
                  <a:schemeClr val="tx1"/>
                </a:solidFill>
              </a:rPr>
              <a:t>-Qualification des données d’autosurveillance 2026 par l’Agence de l’Eau</a:t>
            </a:r>
          </a:p>
          <a:p>
            <a:r>
              <a:rPr lang="fr-FR" sz="1100" b="1" dirty="0">
                <a:solidFill>
                  <a:schemeClr val="tx1"/>
                </a:solidFill>
              </a:rPr>
              <a:t>-&gt; Pré-remplissage du simulateur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A2393-5C29-F219-A777-5CF85BDF9762}"/>
              </a:ext>
            </a:extLst>
          </p:cNvPr>
          <p:cNvSpPr/>
          <p:nvPr/>
        </p:nvSpPr>
        <p:spPr>
          <a:xfrm>
            <a:off x="9220670" y="3902131"/>
            <a:ext cx="2859720" cy="730480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2028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appliquer sur les factures de 2028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E9FA1C-AF65-F8EF-0AD8-74E81071D873}"/>
              </a:ext>
            </a:extLst>
          </p:cNvPr>
          <p:cNvSpPr/>
          <p:nvPr/>
        </p:nvSpPr>
        <p:spPr>
          <a:xfrm>
            <a:off x="9220670" y="3210645"/>
            <a:ext cx="2859720" cy="648009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2028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2026 simulé multiplié par le tarif agence 2027 de 0,25 €/m3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9D72D-1B7A-F84C-F2B4-14C1318BCE83}"/>
              </a:ext>
            </a:extLst>
          </p:cNvPr>
          <p:cNvSpPr/>
          <p:nvPr/>
        </p:nvSpPr>
        <p:spPr>
          <a:xfrm>
            <a:off x="9220670" y="2627357"/>
            <a:ext cx="2859720" cy="540946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 dirty="0">
                <a:solidFill>
                  <a:schemeClr val="tx1"/>
                </a:solidFill>
              </a:rPr>
              <a:t>simuler le coefficient de modulation </a:t>
            </a:r>
            <a:r>
              <a:rPr lang="fr-FR" sz="1100" dirty="0">
                <a:solidFill>
                  <a:schemeClr val="tx1"/>
                </a:solidFill>
              </a:rPr>
              <a:t>global issu des données 2026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85163D-0211-DBFC-9BED-F21EBBCA1EFD}"/>
              </a:ext>
            </a:extLst>
          </p:cNvPr>
          <p:cNvSpPr/>
          <p:nvPr/>
        </p:nvSpPr>
        <p:spPr>
          <a:xfrm>
            <a:off x="9230782" y="1067147"/>
            <a:ext cx="2865375" cy="415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Saisie des données d’autosurveillance et de fonctionnement 2027 dans VERSEAU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C7D3433-F4FE-F5A6-6C2C-A617A457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42"/>
            <a:ext cx="11639823" cy="604529"/>
          </a:xfrm>
        </p:spPr>
        <p:txBody>
          <a:bodyPr>
            <a:noAutofit/>
          </a:bodyPr>
          <a:lstStyle/>
          <a:p>
            <a:pPr algn="r"/>
            <a:r>
              <a:rPr lang="fr-FR" sz="2400" dirty="0"/>
              <a:t>Redevance pour la performance des systèmes d’assainissement collectif</a:t>
            </a:r>
          </a:p>
        </p:txBody>
      </p:sp>
    </p:spTree>
    <p:extLst>
      <p:ext uri="{BB962C8B-B14F-4D97-AF65-F5344CB8AC3E}">
        <p14:creationId xmlns:p14="http://schemas.microsoft.com/office/powerpoint/2010/main" val="1543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  <p:bldP spid="64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4FE6-977E-CFB2-D9C6-0C76C4F8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B28B42F3-97C5-FF49-9A23-48038EC2EFED}"/>
              </a:ext>
            </a:extLst>
          </p:cNvPr>
          <p:cNvSpPr txBox="1"/>
          <p:nvPr/>
        </p:nvSpPr>
        <p:spPr>
          <a:xfrm>
            <a:off x="0" y="4725938"/>
            <a:ext cx="982638" cy="2153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F159475-FA39-EF1D-29BC-26881C9452B4}"/>
              </a:ext>
            </a:extLst>
          </p:cNvPr>
          <p:cNvSpPr txBox="1">
            <a:spLocks/>
          </p:cNvSpPr>
          <p:nvPr/>
        </p:nvSpPr>
        <p:spPr>
          <a:xfrm>
            <a:off x="491319" y="424415"/>
            <a:ext cx="10971372" cy="64807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L’accompagnement par l’agence de l’eau</a:t>
            </a:r>
          </a:p>
          <a:p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D4DD8A-AD72-BDF1-5FB8-000861B78F76}"/>
              </a:ext>
            </a:extLst>
          </p:cNvPr>
          <p:cNvSpPr txBox="1"/>
          <p:nvPr/>
        </p:nvSpPr>
        <p:spPr>
          <a:xfrm>
            <a:off x="252451" y="1729317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Plaquette générale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E79FCB-8380-4E3F-F686-3B16469F9712}"/>
              </a:ext>
            </a:extLst>
          </p:cNvPr>
          <p:cNvSpPr txBox="1"/>
          <p:nvPr/>
        </p:nvSpPr>
        <p:spPr>
          <a:xfrm>
            <a:off x="2796262" y="1729317"/>
            <a:ext cx="3458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Pas à pas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62648B-1488-DDE6-A0CD-2431F342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27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5D21CCB-4E85-EA57-C1C6-6FF52284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45" y="2635536"/>
            <a:ext cx="2782330" cy="38661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821956-6E6C-3973-0D7C-6CEC3963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83" y="2619399"/>
            <a:ext cx="2631100" cy="38633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75CCF0-D68E-0D97-D348-EBF0247D66D8}"/>
              </a:ext>
            </a:extLst>
          </p:cNvPr>
          <p:cNvSpPr txBox="1"/>
          <p:nvPr/>
        </p:nvSpPr>
        <p:spPr>
          <a:xfrm>
            <a:off x="6093880" y="1737758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Plaquette simulateur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B212AEF-622F-4F2C-1AB1-33E74F14F2B1}"/>
              </a:ext>
            </a:extLst>
          </p:cNvPr>
          <p:cNvSpPr txBox="1"/>
          <p:nvPr/>
        </p:nvSpPr>
        <p:spPr>
          <a:xfrm>
            <a:off x="993966" y="915295"/>
            <a:ext cx="9793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Disponibles sur le site de l’agence Adour Garonne et sur le site Les agences de l’eau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0930FD-D49C-68E1-28BB-DD846379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103" y="2205657"/>
            <a:ext cx="2901961" cy="43608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0ED8F2-8202-BD16-16EA-C9A6B8AE36CE}"/>
              </a:ext>
            </a:extLst>
          </p:cNvPr>
          <p:cNvSpPr txBox="1"/>
          <p:nvPr/>
        </p:nvSpPr>
        <p:spPr>
          <a:xfrm>
            <a:off x="9190652" y="1734126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Guide MOA complexes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814D88-2F23-9156-0312-B52FEA7ED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9" y="2458641"/>
            <a:ext cx="2848688" cy="41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6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9E05-ADB9-DBFB-C486-E87C5A5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4C8F80E7-B935-50C5-D92D-27FC1D135696}"/>
              </a:ext>
            </a:extLst>
          </p:cNvPr>
          <p:cNvSpPr txBox="1"/>
          <p:nvPr/>
        </p:nvSpPr>
        <p:spPr>
          <a:xfrm>
            <a:off x="0" y="4725938"/>
            <a:ext cx="982638" cy="2153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864A339-DD68-01B1-0838-16B0CF77FB24}"/>
              </a:ext>
            </a:extLst>
          </p:cNvPr>
          <p:cNvSpPr txBox="1">
            <a:spLocks/>
          </p:cNvSpPr>
          <p:nvPr/>
        </p:nvSpPr>
        <p:spPr>
          <a:xfrm>
            <a:off x="491319" y="424415"/>
            <a:ext cx="10971372" cy="64807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L’accompagnement par l’agence de l’eau</a:t>
            </a:r>
          </a:p>
          <a:p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DE990B-A12E-1CEB-8EBD-4B98C3C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28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BE12D7-BD11-4553-EF9A-8E8A75E7C9CB}"/>
              </a:ext>
            </a:extLst>
          </p:cNvPr>
          <p:cNvSpPr txBox="1"/>
          <p:nvPr/>
        </p:nvSpPr>
        <p:spPr>
          <a:xfrm>
            <a:off x="2422798" y="1010445"/>
            <a:ext cx="65866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Disponible sur le portail de téléservices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3887A3B-8646-40C4-2B08-CA908528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66" y="1557586"/>
            <a:ext cx="3589496" cy="50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78D4-CF8D-2E40-4BFB-D6C290B6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4CA34-101F-7B1C-18AA-31F7C159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706821"/>
          </a:xfrm>
        </p:spPr>
        <p:txBody>
          <a:bodyPr>
            <a:normAutofit/>
          </a:bodyPr>
          <a:lstStyle/>
          <a:p>
            <a:r>
              <a:rPr lang="fr-FR" sz="2400" dirty="0"/>
              <a:t>Quelques liens</a:t>
            </a:r>
            <a:endParaRPr lang="fr-FR" sz="2400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4E6513-40FD-B2D4-D3F1-97BE8E845DC6}"/>
              </a:ext>
            </a:extLst>
          </p:cNvPr>
          <p:cNvSpPr txBox="1"/>
          <p:nvPr/>
        </p:nvSpPr>
        <p:spPr>
          <a:xfrm>
            <a:off x="838622" y="1629594"/>
            <a:ext cx="111873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586EB3"/>
                </a:solidFill>
              </a:rPr>
              <a:t>Site internet de l’agence : </a:t>
            </a:r>
            <a:r>
              <a:rPr lang="fr-FR" sz="1800" b="1" dirty="0">
                <a:solidFill>
                  <a:srgbClr val="586E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Réforme des redevances, ce qui change | Agence de l'eau Adour-Garonne (eau-grandsudouest.fr)</a:t>
            </a:r>
            <a:endParaRPr lang="fr-FR" sz="1800" b="1" dirty="0">
              <a:solidFill>
                <a:srgbClr val="586EB3"/>
              </a:solidFill>
            </a:endParaRPr>
          </a:p>
          <a:p>
            <a:endParaRPr lang="fr-FR" sz="1400" b="1" dirty="0">
              <a:solidFill>
                <a:srgbClr val="586EB3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Accès aux plaquettes et fiches techniques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Accès à la FAQ interagences</a:t>
            </a:r>
          </a:p>
          <a:p>
            <a:r>
              <a:rPr lang="fr-FR" sz="1800" dirty="0">
                <a:hlinkClick r:id="rId3"/>
              </a:rPr>
              <a:t>Tout comprendre de la réforme des redevances | Les agences de l'eau (lesagencesdeleau.fr)</a:t>
            </a:r>
            <a:endParaRPr lang="fr-FR" sz="1800" dirty="0"/>
          </a:p>
          <a:p>
            <a:endParaRPr lang="fr-FR" sz="1400" dirty="0"/>
          </a:p>
          <a:p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52EC85-245F-B243-C5CD-974183C0B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3841611"/>
            <a:ext cx="1704975" cy="990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EA17F2-B77F-7A4D-93C9-0C95555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EB9DCC-8AAC-3356-1A43-4B67FCF27FAF}"/>
              </a:ext>
            </a:extLst>
          </p:cNvPr>
          <p:cNvSpPr txBox="1"/>
          <p:nvPr/>
        </p:nvSpPr>
        <p:spPr>
          <a:xfrm>
            <a:off x="838622" y="5054301"/>
            <a:ext cx="8927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586EB3"/>
              </a:solidFill>
            </a:endParaRPr>
          </a:p>
          <a:p>
            <a:r>
              <a:rPr lang="fr-FR" sz="1800" b="1" dirty="0">
                <a:solidFill>
                  <a:srgbClr val="586EB3"/>
                </a:solidFill>
              </a:rPr>
              <a:t>reforme.redevances@eau-adour-garonne.fr</a:t>
            </a:r>
          </a:p>
        </p:txBody>
      </p:sp>
    </p:spTree>
    <p:extLst>
      <p:ext uri="{BB962C8B-B14F-4D97-AF65-F5344CB8AC3E}">
        <p14:creationId xmlns:p14="http://schemas.microsoft.com/office/powerpoint/2010/main" val="211166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0" y="358529"/>
            <a:ext cx="11246326" cy="994853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Modalités de calcul de la redevance de l’année N</a:t>
            </a:r>
            <a:br>
              <a:rPr lang="fr-FR" sz="2800" dirty="0">
                <a:latin typeface="+mn-lt"/>
              </a:rPr>
            </a:b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10231AB-7DC2-9F56-BDAF-7A6333CF3503}"/>
              </a:ext>
            </a:extLst>
          </p:cNvPr>
          <p:cNvSpPr txBox="1">
            <a:spLocks/>
          </p:cNvSpPr>
          <p:nvPr/>
        </p:nvSpPr>
        <p:spPr bwMode="gray">
          <a:xfrm>
            <a:off x="910630" y="1079847"/>
            <a:ext cx="9577064" cy="2018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sz="2400" dirty="0"/>
          </a:p>
          <a:p>
            <a:pPr>
              <a:spcAft>
                <a:spcPts val="0"/>
              </a:spcAft>
            </a:pPr>
            <a:r>
              <a:rPr lang="fr-FR" sz="2400" i="1" dirty="0"/>
              <a:t>	Assiette</a:t>
            </a:r>
            <a:r>
              <a:rPr lang="fr-FR" sz="2400" dirty="0"/>
              <a:t> = m3 d’eau facturé au titre de l’assainissement l’année N</a:t>
            </a:r>
          </a:p>
          <a:p>
            <a:pPr>
              <a:spcAft>
                <a:spcPts val="0"/>
              </a:spcAft>
            </a:pPr>
            <a:endParaRPr lang="fr-FR" sz="900" dirty="0"/>
          </a:p>
          <a:p>
            <a:pPr>
              <a:spcAft>
                <a:spcPts val="0"/>
              </a:spcAft>
            </a:pPr>
            <a:r>
              <a:rPr lang="fr-FR" sz="2400" dirty="0"/>
              <a:t>	</a:t>
            </a:r>
            <a:r>
              <a:rPr lang="fr-FR" sz="2400" i="1" dirty="0"/>
              <a:t>Tarif</a:t>
            </a:r>
            <a:r>
              <a:rPr lang="fr-FR" sz="2400" dirty="0"/>
              <a:t> : fixé par l’agence de l’eau pour l’année N</a:t>
            </a:r>
          </a:p>
          <a:p>
            <a:pPr>
              <a:spcAft>
                <a:spcPts val="0"/>
              </a:spcAft>
            </a:pPr>
            <a:endParaRPr lang="fr-FR" sz="1050" dirty="0"/>
          </a:p>
          <a:p>
            <a:pPr>
              <a:spcAft>
                <a:spcPts val="0"/>
              </a:spcAft>
            </a:pPr>
            <a:r>
              <a:rPr lang="fr-FR" sz="2400" dirty="0"/>
              <a:t>	</a:t>
            </a:r>
            <a:r>
              <a:rPr lang="fr-FR" sz="2400" i="1" dirty="0"/>
              <a:t>Coefficient de modulation </a:t>
            </a:r>
            <a:r>
              <a:rPr lang="fr-FR" sz="2400" dirty="0"/>
              <a:t>: basé sur critères de l’année N-2</a:t>
            </a:r>
          </a:p>
          <a:p>
            <a:r>
              <a:rPr lang="fr-FR" sz="2400" dirty="0"/>
              <a:t>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646BAE-55D3-CA2A-3F48-A323B09F3D75}"/>
              </a:ext>
            </a:extLst>
          </p:cNvPr>
          <p:cNvSpPr txBox="1"/>
          <p:nvPr/>
        </p:nvSpPr>
        <p:spPr>
          <a:xfrm>
            <a:off x="1719419" y="2952742"/>
            <a:ext cx="88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itchFamily="50" charset="0"/>
              </a:rPr>
              <a:t>Il varie de 1 à 0,3 </a:t>
            </a:r>
            <a:r>
              <a:rPr lang="fr-FR" sz="1600" dirty="0">
                <a:latin typeface="Marianne" pitchFamily="50" charset="0"/>
                <a:sym typeface="Wingdings" panose="05000000000000000000" pitchFamily="2" charset="2"/>
              </a:rPr>
              <a:t> un redevable peut avoir une modulation maximale de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itchFamily="50" charset="0"/>
              </a:rPr>
              <a:t>Examen de 3 axes de modulation (autosurveillance, conformité réglementaire, efficacité de l’assainissement) regroupant 3 à 9 critères selon la capacité de la STEU </a:t>
            </a:r>
            <a:r>
              <a:rPr lang="fr-FR" sz="1400" dirty="0">
                <a:latin typeface="Marianne" pitchFamily="50" charset="0"/>
              </a:rPr>
              <a:t>(station de traitement des eaux usées) </a:t>
            </a:r>
            <a:r>
              <a:rPr lang="fr-FR" sz="1600" dirty="0">
                <a:latin typeface="Marianne" pitchFamily="50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latin typeface="Marianne" pitchFamily="50" charset="0"/>
              </a:rPr>
              <a:t>un bonus est appliqué si un critère est respecté</a:t>
            </a:r>
          </a:p>
          <a:p>
            <a:br>
              <a:rPr lang="fr-FR" sz="1600" b="1" dirty="0">
                <a:latin typeface="Marianne" pitchFamily="50" charset="0"/>
              </a:rPr>
            </a:br>
            <a:endParaRPr lang="fr-FR" sz="1600" b="1" dirty="0">
              <a:latin typeface="Marianne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B368C9-F7F2-89A3-44F6-87910C0C330D}"/>
              </a:ext>
            </a:extLst>
          </p:cNvPr>
          <p:cNvSpPr txBox="1"/>
          <p:nvPr/>
        </p:nvSpPr>
        <p:spPr>
          <a:xfrm>
            <a:off x="369891" y="4242907"/>
            <a:ext cx="10941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Marianne" pitchFamily="50" charset="0"/>
              </a:rPr>
              <a:t>Coefficient de modulation </a:t>
            </a:r>
            <a:r>
              <a:rPr lang="fr-FR" sz="1600" dirty="0">
                <a:latin typeface="Marianne" pitchFamily="50" charset="0"/>
              </a:rPr>
              <a:t>= </a:t>
            </a:r>
            <a:r>
              <a:rPr lang="fr-FR" sz="1600" b="1" dirty="0">
                <a:latin typeface="Marianne" pitchFamily="50" charset="0"/>
              </a:rPr>
              <a:t>1 – (Coef autosurveillance</a:t>
            </a:r>
            <a:r>
              <a:rPr lang="fr-FR" sz="1600" dirty="0">
                <a:latin typeface="Marianne" pitchFamily="50" charset="0"/>
              </a:rPr>
              <a:t>) </a:t>
            </a:r>
            <a:r>
              <a:rPr lang="fr-FR" sz="1600" b="1" dirty="0">
                <a:latin typeface="Marianne" pitchFamily="50" charset="0"/>
              </a:rPr>
              <a:t>+ Coef conformité réglementaire + Coeff efficacité)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43F287-4384-47C1-F194-F05AD464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4853771"/>
            <a:ext cx="6782747" cy="5715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1CA8AD-3A1A-19D8-999D-6D874D98A49D}"/>
              </a:ext>
            </a:extLst>
          </p:cNvPr>
          <p:cNvSpPr txBox="1"/>
          <p:nvPr/>
        </p:nvSpPr>
        <p:spPr>
          <a:xfrm>
            <a:off x="3502918" y="5425351"/>
            <a:ext cx="6048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(volume année N)                                 (données techniques année N-2)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DCF5F-CFDE-D9CE-7C4C-DF981C59A6E9}"/>
              </a:ext>
            </a:extLst>
          </p:cNvPr>
          <p:cNvSpPr txBox="1"/>
          <p:nvPr/>
        </p:nvSpPr>
        <p:spPr>
          <a:xfrm>
            <a:off x="838622" y="6064136"/>
            <a:ext cx="9073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"/>
              </a:rPr>
              <a:t>Pour l’année 2025, une modulation forfaitaire optimale de 0,3 est fixée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14A3FED-EBAF-FFD5-E205-12FF3FAE8F81}"/>
              </a:ext>
            </a:extLst>
          </p:cNvPr>
          <p:cNvCxnSpPr>
            <a:cxnSpLocks/>
          </p:cNvCxnSpPr>
          <p:nvPr/>
        </p:nvCxnSpPr>
        <p:spPr>
          <a:xfrm flipV="1">
            <a:off x="8183438" y="5733128"/>
            <a:ext cx="0" cy="45841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859D8-C293-56CF-FE38-53AE3CB1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CB7D6-FCC7-B9E8-79A7-82239C90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48" y="207297"/>
            <a:ext cx="11472061" cy="1143265"/>
          </a:xfrm>
        </p:spPr>
        <p:txBody>
          <a:bodyPr>
            <a:noAutofit/>
          </a:bodyPr>
          <a:lstStyle/>
          <a:p>
            <a:r>
              <a:rPr lang="fr-FR" sz="2400" dirty="0"/>
              <a:t>La redevance pour la performance des systèmes d’assainissement collectif</a:t>
            </a:r>
            <a:br>
              <a:rPr lang="fr-FR" sz="2400" dirty="0"/>
            </a:br>
            <a:r>
              <a:rPr lang="fr-FR" sz="2400" dirty="0"/>
              <a:t>Critères de modulation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FAC8E-1AD5-9DA9-D08F-972745423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10971371" cy="965127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3 à 9 critères selon la capacité de la STEU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chemeClr val="tx1"/>
                </a:solidFill>
                <a:latin typeface="Marianne"/>
              </a:rPr>
              <a:t>12 critères différents (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fr-FR" sz="2400" dirty="0">
                <a:solidFill>
                  <a:schemeClr val="tx1"/>
                </a:solidFill>
                <a:latin typeface="Marianne"/>
              </a:rPr>
              <a:t>50%  SPE – 50% AE)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719AD3-E910-D563-3AFA-C36058B9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4BCE1-DC26-2AC3-54FC-D1365E39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7" y="2449142"/>
            <a:ext cx="11153775" cy="28098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E4B7D6-B57C-F701-4D3F-31AE6C8EEA20}"/>
              </a:ext>
            </a:extLst>
          </p:cNvPr>
          <p:cNvSpPr txBox="1"/>
          <p:nvPr/>
        </p:nvSpPr>
        <p:spPr>
          <a:xfrm>
            <a:off x="766614" y="5527810"/>
            <a:ext cx="9361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systèmes d’assainissement de capacité &lt; 20 EH ne sont pas soumis à redevance,</a:t>
            </a:r>
          </a:p>
        </p:txBody>
      </p:sp>
    </p:spTree>
    <p:extLst>
      <p:ext uri="{BB962C8B-B14F-4D97-AF65-F5344CB8AC3E}">
        <p14:creationId xmlns:p14="http://schemas.microsoft.com/office/powerpoint/2010/main" val="294114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DBA9-9C50-8A85-8E29-41A3E220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92782-FFC5-6CD5-BC1A-CB542285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Zoom sur le coefficient de modulation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054FD5-2DE1-AC0C-F47E-199AE2BF9F8F}"/>
              </a:ext>
            </a:extLst>
          </p:cNvPr>
          <p:cNvSpPr txBox="1">
            <a:spLocks/>
          </p:cNvSpPr>
          <p:nvPr/>
        </p:nvSpPr>
        <p:spPr bwMode="gray">
          <a:xfrm>
            <a:off x="910630" y="1341562"/>
            <a:ext cx="10369152" cy="28637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sz="2400" dirty="0">
                <a:solidFill>
                  <a:srgbClr val="586EB3"/>
                </a:solidFill>
              </a:rPr>
              <a:t>Calcul à l’échelle d’un système d’assainissement </a:t>
            </a:r>
          </a:p>
          <a:p>
            <a:endParaRPr lang="fr-FR" sz="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Appréciation l’autosurveillance </a:t>
            </a:r>
            <a:r>
              <a:rPr lang="fr-FR" sz="1800" dirty="0"/>
              <a:t>reprend les conclusions de l’expertise technique 		annuelle réalisée par l’agence de l’eau</a:t>
            </a:r>
            <a:endParaRPr lang="fr-FR" sz="2400" dirty="0"/>
          </a:p>
          <a:p>
            <a:r>
              <a:rPr lang="fr-FR" sz="2400" i="1" dirty="0"/>
              <a:t>		</a:t>
            </a:r>
            <a:r>
              <a:rPr lang="fr-FR" sz="2400" dirty="0">
                <a:latin typeface="Marianne" pitchFamily="50" charset="0"/>
                <a:sym typeface="Wingdings" panose="05000000000000000000" pitchFamily="2" charset="2"/>
              </a:rPr>
              <a:t> </a:t>
            </a:r>
            <a:r>
              <a:rPr lang="fr-FR" sz="2400" i="1" dirty="0"/>
              <a:t> Validation complète : abattement de 30%</a:t>
            </a:r>
            <a:endParaRPr lang="fr-FR" sz="105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Appréciation de la conformité réglementaire </a:t>
            </a:r>
            <a:r>
              <a:rPr lang="fr-FR" sz="1800" dirty="0"/>
              <a:t>reprend les conformités réglementaires 	des STEU et des systèmes de collecte établies annuellement par les SPE</a:t>
            </a:r>
          </a:p>
          <a:p>
            <a:r>
              <a:rPr lang="fr-FR" sz="2400" dirty="0">
                <a:latin typeface="Marianne" pitchFamily="50" charset="0"/>
                <a:sym typeface="Wingdings" panose="05000000000000000000" pitchFamily="2" charset="2"/>
              </a:rPr>
              <a:t>		  </a:t>
            </a:r>
            <a:r>
              <a:rPr lang="fr-FR" sz="2400" i="1" dirty="0"/>
              <a:t>Conformité totale : abattement de 20% 	</a:t>
            </a:r>
            <a:endParaRPr lang="fr-FR" sz="105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Appréciation du système d’assainissement </a:t>
            </a:r>
            <a:r>
              <a:rPr lang="fr-FR" sz="1800" dirty="0"/>
              <a:t>reprend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données fournies par les SPE et/ou déclarées à l’agence de l’eau</a:t>
            </a:r>
            <a:endParaRPr lang="fr-FR" sz="2400" dirty="0"/>
          </a:p>
          <a:p>
            <a:r>
              <a:rPr lang="fr-FR" sz="2400" dirty="0">
                <a:latin typeface="Marianne" pitchFamily="50" charset="0"/>
                <a:sym typeface="Wingdings" panose="05000000000000000000" pitchFamily="2" charset="2"/>
              </a:rPr>
              <a:t>		  </a:t>
            </a:r>
            <a:r>
              <a:rPr lang="fr-FR" sz="2400" i="1" dirty="0"/>
              <a:t>Fonctionnement optimum : abattement de 20%</a:t>
            </a:r>
            <a:endParaRPr lang="fr-FR" sz="2400" dirty="0"/>
          </a:p>
          <a:p>
            <a:r>
              <a:rPr lang="fr-FR" sz="2400" b="1" dirty="0"/>
              <a:t>Au cumul, la collectivité peut prétendre à un abattement de 70% du montant de sa redevance de performance des systèmes d’assainissement collectifs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29D900-3166-2E29-AC24-AC1D053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8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755D5-055B-F014-0296-03CAA8CC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E4DBE-5EE7-8004-BEFD-EA92F7B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Zoom sur le coefficient de modulation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2BF7664-3908-EF20-B1E5-10DDF59A8067}"/>
              </a:ext>
            </a:extLst>
          </p:cNvPr>
          <p:cNvSpPr txBox="1">
            <a:spLocks/>
          </p:cNvSpPr>
          <p:nvPr/>
        </p:nvSpPr>
        <p:spPr bwMode="gray">
          <a:xfrm>
            <a:off x="910630" y="1126461"/>
            <a:ext cx="10369152" cy="1439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sz="2400" dirty="0"/>
          </a:p>
          <a:p>
            <a:r>
              <a:rPr lang="fr-FR" sz="2400" dirty="0">
                <a:solidFill>
                  <a:srgbClr val="586EB3"/>
                </a:solidFill>
              </a:rPr>
              <a:t>Détermination du coefficient de modulation global pour une collectivité avec plusieurs systèmes d’assainissement</a:t>
            </a:r>
            <a:r>
              <a:rPr lang="fr-FR" sz="2400" dirty="0"/>
              <a:t>	</a:t>
            </a:r>
          </a:p>
          <a:p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B172F23-D77D-8142-26C0-63423DF870A7}"/>
              </a:ext>
            </a:extLst>
          </p:cNvPr>
          <p:cNvSpPr/>
          <p:nvPr/>
        </p:nvSpPr>
        <p:spPr>
          <a:xfrm>
            <a:off x="1342678" y="2572772"/>
            <a:ext cx="4127621" cy="1689374"/>
          </a:xfrm>
          <a:prstGeom prst="roundRect">
            <a:avLst/>
          </a:prstGeom>
          <a:ln w="28575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d’assainissement 1 : SA1</a:t>
            </a:r>
          </a:p>
          <a:p>
            <a:pPr algn="ctr"/>
            <a:endParaRPr lang="fr-FR" sz="11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entrante : Ce1</a:t>
            </a:r>
            <a:endParaRPr lang="fr-FR" sz="1400" baseline="30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aseline="30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de modulation : Cm1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C2ADC77-4418-87D6-5DDE-9FAF441D74F6}"/>
              </a:ext>
            </a:extLst>
          </p:cNvPr>
          <p:cNvSpPr/>
          <p:nvPr/>
        </p:nvSpPr>
        <p:spPr>
          <a:xfrm>
            <a:off x="6095206" y="2544844"/>
            <a:ext cx="4069429" cy="1689374"/>
          </a:xfrm>
          <a:prstGeom prst="roundRect">
            <a:avLst/>
          </a:prstGeom>
          <a:ln w="28575">
            <a:solidFill>
              <a:srgbClr val="0A3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d’assainissement </a:t>
            </a:r>
            <a:r>
              <a:rPr lang="fr-FR" sz="2000" dirty="0">
                <a:solidFill>
                  <a:srgbClr val="0A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: SA2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dirty="0">
              <a:solidFill>
                <a:srgbClr val="0A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entrante : Ce2</a:t>
            </a:r>
            <a:endParaRPr lang="fr-FR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de modulation : Cm2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796EDC-5797-3A1A-D571-808777B36719}"/>
              </a:ext>
            </a:extLst>
          </p:cNvPr>
          <p:cNvSpPr txBox="1">
            <a:spLocks/>
          </p:cNvSpPr>
          <p:nvPr/>
        </p:nvSpPr>
        <p:spPr>
          <a:xfrm>
            <a:off x="838622" y="4509914"/>
            <a:ext cx="10307437" cy="407894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>
                <a:solidFill>
                  <a:srgbClr val="586EB3"/>
                </a:solidFill>
                <a:cs typeface="Arial" panose="020B0604020202020204" pitchFamily="34" charset="0"/>
              </a:rPr>
              <a:t>Coefficient de modulation global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= (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Ce1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x 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Cm1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+ Ce2 x Cm2) / (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Ce1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+ Ce2) = </a:t>
            </a:r>
            <a:r>
              <a:rPr lang="fr-FR" altLang="fr-FR" dirty="0">
                <a:solidFill>
                  <a:srgbClr val="586EB3"/>
                </a:solidFill>
                <a:cs typeface="Arial" panose="020B0604020202020204" pitchFamily="34" charset="0"/>
              </a:rPr>
              <a:t>CMG</a:t>
            </a:r>
            <a:endParaRPr lang="fr-FR" altLang="fr-FR" b="1" dirty="0">
              <a:solidFill>
                <a:srgbClr val="586EB3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EEA4C-EA15-471E-19CE-CAE321E9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671491-A9C2-3755-6F5F-3AFF34A0A647}"/>
              </a:ext>
            </a:extLst>
          </p:cNvPr>
          <p:cNvSpPr txBox="1"/>
          <p:nvPr/>
        </p:nvSpPr>
        <p:spPr>
          <a:xfrm>
            <a:off x="1198662" y="5302002"/>
            <a:ext cx="83529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Pour les cas particuliers et plus complexes : rejets dans plusieurs SA appartenant à des collectivités différentes, ou dont certains sont &lt; 20EH, ou dans des SA situés à l’étranger… </a:t>
            </a:r>
            <a:r>
              <a:rPr lang="fr-FR" b="1" i="1" dirty="0"/>
              <a:t>Voir le guide sur les MOA complexes</a:t>
            </a:r>
          </a:p>
        </p:txBody>
      </p:sp>
    </p:spTree>
    <p:extLst>
      <p:ext uri="{BB962C8B-B14F-4D97-AF65-F5344CB8AC3E}">
        <p14:creationId xmlns:p14="http://schemas.microsoft.com/office/powerpoint/2010/main" val="41614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A84BA-6DC1-89FA-2454-DF2F060B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1AC05-9072-C031-B04D-CA84C9A0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44BD47-E746-5B74-C6BC-7FB96A90CA5B}"/>
              </a:ext>
            </a:extLst>
          </p:cNvPr>
          <p:cNvSpPr txBox="1"/>
          <p:nvPr/>
        </p:nvSpPr>
        <p:spPr>
          <a:xfrm>
            <a:off x="1054646" y="1485578"/>
            <a:ext cx="9337663" cy="461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400" dirty="0">
                <a:cs typeface="Arial" panose="020B0604020202020204" pitchFamily="34" charset="0"/>
              </a:rPr>
              <a:t>Un </a:t>
            </a:r>
            <a:r>
              <a:rPr lang="fr-FR" sz="2400" b="1" dirty="0">
                <a:cs typeface="Arial" panose="020B0604020202020204" pitchFamily="34" charset="0"/>
              </a:rPr>
              <a:t>outil de simulation </a:t>
            </a:r>
            <a:r>
              <a:rPr lang="fr-FR" sz="2400" dirty="0">
                <a:cs typeface="Arial" panose="020B0604020202020204" pitchFamily="34" charset="0"/>
              </a:rPr>
              <a:t>est mis à la disposition des collectivités sur </a:t>
            </a:r>
            <a:r>
              <a:rPr lang="fr-FR" sz="2400" b="1" dirty="0">
                <a:cs typeface="Arial" panose="020B0604020202020204" pitchFamily="34" charset="0"/>
              </a:rPr>
              <a:t>le portail de téléservices des agences de l’eau</a:t>
            </a:r>
            <a:r>
              <a:rPr lang="fr-FR" sz="2400" dirty="0">
                <a:cs typeface="Arial" panose="020B0604020202020204" pitchFamily="34" charset="0"/>
              </a:rPr>
              <a:t>, afin d’appréhender les modulations à partir des données de fonctionnement 2024 en vue de la redevance due au titre de l’année 2026.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Les résultats du simulateur ne sont pas communiqués à l’agence de l’eau et ne sont en aucun cas opposables au calcul final de l’agence après déclaration fiscale.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048CF-112A-3130-540A-8C3BA1BB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40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A475-8C99-3B3E-DDC1-272E4EE0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5522B-0C2B-A48B-A300-F44FEB80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7BB42-2B20-8085-C14C-CD45C5B3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7D744AC3-9EB5-E862-FD17-485C7407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02" y="1269554"/>
            <a:ext cx="8053163" cy="504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500A17-A488-FA6B-2AA8-D39C644ECE6F}"/>
              </a:ext>
            </a:extLst>
          </p:cNvPr>
          <p:cNvSpPr txBox="1"/>
          <p:nvPr/>
        </p:nvSpPr>
        <p:spPr>
          <a:xfrm>
            <a:off x="896234" y="3073081"/>
            <a:ext cx="2290714" cy="73866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/>
              <a:t>Connectez-vous au portail de télédéclaration des agences de l’eau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704ED6A-6F12-4A75-6D89-F39C109B3769}"/>
              </a:ext>
            </a:extLst>
          </p:cNvPr>
          <p:cNvSpPr/>
          <p:nvPr/>
        </p:nvSpPr>
        <p:spPr>
          <a:xfrm>
            <a:off x="3286894" y="4077866"/>
            <a:ext cx="1296144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71AECB-2D76-3DA8-63DA-EA0A68D36DE1}"/>
              </a:ext>
            </a:extLst>
          </p:cNvPr>
          <p:cNvSpPr txBox="1"/>
          <p:nvPr/>
        </p:nvSpPr>
        <p:spPr>
          <a:xfrm>
            <a:off x="2926854" y="6273635"/>
            <a:ext cx="4657557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https://teleservices.lesagencesdeleau.fr/</a:t>
            </a:r>
          </a:p>
        </p:txBody>
      </p:sp>
    </p:spTree>
    <p:extLst>
      <p:ext uri="{BB962C8B-B14F-4D97-AF65-F5344CB8AC3E}">
        <p14:creationId xmlns:p14="http://schemas.microsoft.com/office/powerpoint/2010/main" val="159658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96BB-C2CF-B0D9-689A-055E4E297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03591-3B03-1389-A586-D424A3DB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+mn-lt"/>
              </a:rPr>
              <a:t>La redevance pour la performance des systèmes d’assainissement collectif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Simulateur pour la détermination du coefficient de modulation global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C06E00-0522-75F5-1132-6963DFC2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3E0E58F1-927D-AFA0-6C42-B66E0D3C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10" y="1400222"/>
            <a:ext cx="7413396" cy="5096709"/>
          </a:xfrm>
          <a:prstGeom prst="rect">
            <a:avLst/>
          </a:prstGeom>
        </p:spPr>
      </p:pic>
      <p:sp>
        <p:nvSpPr>
          <p:cNvPr id="7" name="Légende : flèche vers la gauche 6">
            <a:extLst>
              <a:ext uri="{FF2B5EF4-FFF2-40B4-BE49-F238E27FC236}">
                <a16:creationId xmlns:a16="http://schemas.microsoft.com/office/drawing/2014/main" id="{C3510A31-6BFA-4144-A24D-C35745E2FEE3}"/>
              </a:ext>
            </a:extLst>
          </p:cNvPr>
          <p:cNvSpPr/>
          <p:nvPr/>
        </p:nvSpPr>
        <p:spPr>
          <a:xfrm>
            <a:off x="7927816" y="3057487"/>
            <a:ext cx="1923067" cy="738664"/>
          </a:xfrm>
          <a:prstGeom prst="leftArrowCallout">
            <a:avLst>
              <a:gd name="adj1" fmla="val 16490"/>
              <a:gd name="adj2" fmla="val 15780"/>
              <a:gd name="adj3" fmla="val 25000"/>
              <a:gd name="adj4" fmla="val 83647"/>
            </a:avLst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Saisissez vos identifiant et mot de passe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49AC60D-EC5A-3807-C049-E4B8210229D9}"/>
              </a:ext>
            </a:extLst>
          </p:cNvPr>
          <p:cNvSpPr/>
          <p:nvPr/>
        </p:nvSpPr>
        <p:spPr>
          <a:xfrm>
            <a:off x="4871070" y="2781722"/>
            <a:ext cx="1512168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10717"/>
      </p:ext>
    </p:extLst>
  </p:cSld>
  <p:clrMapOvr>
    <a:masterClrMapping/>
  </p:clrMapOvr>
</p:sld>
</file>

<file path=ppt/theme/theme1.xml><?xml version="1.0" encoding="utf-8"?>
<a:theme xmlns:a="http://schemas.openxmlformats.org/drawingml/2006/main" name="New Présentation Ag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23f1d1-6663-4ee3-9607-b465abf4eb86" xsi:nil="true"/>
    <lcf76f155ced4ddcb4097134ff3c332f xmlns="b0a4ca6d-17ed-43ad-af37-a6eb104a7f7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CAB73A50B314080327413C252A46F" ma:contentTypeVersion="14" ma:contentTypeDescription="Create a new document." ma:contentTypeScope="" ma:versionID="d3e8c6619263c797707f9fba51bef0b3">
  <xsd:schema xmlns:xsd="http://www.w3.org/2001/XMLSchema" xmlns:xs="http://www.w3.org/2001/XMLSchema" xmlns:p="http://schemas.microsoft.com/office/2006/metadata/properties" xmlns:ns2="b0a4ca6d-17ed-43ad-af37-a6eb104a7f77" xmlns:ns3="3b23f1d1-6663-4ee3-9607-b465abf4eb86" targetNamespace="http://schemas.microsoft.com/office/2006/metadata/properties" ma:root="true" ma:fieldsID="c1dfb24cf3922f43315483d1b9c7679e" ns2:_="" ns3:_="">
    <xsd:import namespace="b0a4ca6d-17ed-43ad-af37-a6eb104a7f77"/>
    <xsd:import namespace="3b23f1d1-6663-4ee3-9607-b465abf4e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4ca6d-17ed-43ad-af37-a6eb104a7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498e138-10ad-4e45-a616-48606944e5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3f1d1-6663-4ee3-9607-b465abf4eb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7e6063-d830-43d5-a0f1-1e64b1126072}" ma:internalName="TaxCatchAll" ma:showField="CatchAllData" ma:web="3b23f1d1-6663-4ee3-9607-b465abf4e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58C6B-2C5E-4486-9565-11343AA201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D3DAC3-7AFF-4191-96A3-7FE643995420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0a4ca6d-17ed-43ad-af37-a6eb104a7f77"/>
    <ds:schemaRef ds:uri="http://schemas.microsoft.com/office/infopath/2007/PartnerControls"/>
    <ds:schemaRef ds:uri="http://purl.org/dc/dcmitype/"/>
    <ds:schemaRef ds:uri="http://schemas.microsoft.com/office/2006/documentManagement/types"/>
    <ds:schemaRef ds:uri="3b23f1d1-6663-4ee3-9607-b465abf4eb86"/>
  </ds:schemaRefs>
</ds:datastoreItem>
</file>

<file path=customXml/itemProps3.xml><?xml version="1.0" encoding="utf-8"?>
<ds:datastoreItem xmlns:ds="http://schemas.openxmlformats.org/officeDocument/2006/customXml" ds:itemID="{4FD6D311-5A7D-424C-9BEA-E5956097F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4ca6d-17ed-43ad-af37-a6eb104a7f77"/>
    <ds:schemaRef ds:uri="3b23f1d1-6663-4ee3-9607-b465abf4e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Présentation Agence</Template>
  <TotalTime>3277</TotalTime>
  <Words>1954</Words>
  <Application>Microsoft Office PowerPoint</Application>
  <PresentationFormat>Personnalisé</PresentationFormat>
  <Paragraphs>208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</vt:lpstr>
      <vt:lpstr>Calibri</vt:lpstr>
      <vt:lpstr>Marianne</vt:lpstr>
      <vt:lpstr>Times New Roman</vt:lpstr>
      <vt:lpstr>Wingdings</vt:lpstr>
      <vt:lpstr>New Présentation Agence</vt:lpstr>
      <vt:lpstr>RéFORME DES REDEVANCES  Redevance pour performance des systèmes d’assainissement collectif</vt:lpstr>
      <vt:lpstr>La réforme des redevances Création de trois nouvelles redevances</vt:lpstr>
      <vt:lpstr>La redevance pour la performance des systèmes d’assainissement collectif Modalités de calcul de la redevance de l’année N </vt:lpstr>
      <vt:lpstr>La redevance pour la performance des systèmes d’assainissement collectif Critères de modulation</vt:lpstr>
      <vt:lpstr>La redevance pour la performance des systèmes d’assainissement collectif Zoom sur le coefficient de modulation</vt:lpstr>
      <vt:lpstr>La redevance pour la performance des systèmes d’assainissement collectif Zoom sur le coefficient de modulation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  Bandeau générique</vt:lpstr>
      <vt:lpstr>La redevance pour la performance des systèmes d’assainissement collectif Simulateur pour la détermination du coefficient de modulation global Données STEU &gt; 20 - 200 EH</vt:lpstr>
      <vt:lpstr>La redevance pour la performance des systèmes d’assainissement collectif Simulateur pour la détermination du coefficient de modulation global Données STEU &gt; 200 – 2 000 EH</vt:lpstr>
      <vt:lpstr>La redevance pour la performance des systèmes d’assainissement collectif Simulateur pour la détermination du coefficient de modulation global Données STEU &gt; 200 - 2000 EH</vt:lpstr>
      <vt:lpstr>La redevance pour la performance des systèmes d’assainissement collectif Simulateur pour la détermination du coefficient de modulation global Données STEU &gt; à 2 000 EH</vt:lpstr>
      <vt:lpstr>La redevance pour la performance des systèmes d’assainissement collectif Simulateur pour la détermination du coefficient de modulation global Données STEU &gt; à 2000 EH</vt:lpstr>
      <vt:lpstr>La redevance pour la performance des systèmes d’assainissement collectif Simulateur pour la détermination du coefficient de modulation global Données STEU &gt; à 2000 EH</vt:lpstr>
      <vt:lpstr>La redevance pour la performance des systèmes d’assainissement collectif Simulateur pour la détermination du coefficient de modulation global</vt:lpstr>
      <vt:lpstr>La redevance pour la performance des systèmes d’assainissement collectif Simulateur pour la détermination du coefficient de modulation global</vt:lpstr>
      <vt:lpstr>La redevance pour la performance des systèmes d’assainissement collectif Utilisation du coefficient de modulation globale</vt:lpstr>
      <vt:lpstr>Les tarifs des nouvelles redevances sur le 12ème programme</vt:lpstr>
      <vt:lpstr>Présentation PowerPoint</vt:lpstr>
      <vt:lpstr>Présentation PowerPoint</vt:lpstr>
      <vt:lpstr>Redevance pour la performance des systèmes d’assainissement collectif</vt:lpstr>
      <vt:lpstr>Présentation PowerPoint</vt:lpstr>
      <vt:lpstr>Présentation PowerPoint</vt:lpstr>
      <vt:lpstr>Quelques liens</vt:lpstr>
    </vt:vector>
  </TitlesOfParts>
  <Company>Agence de l'Eau Adour Garonne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viviane.darmau@eau-adour-garonne.fr</dc:creator>
  <cp:lastModifiedBy>DUPUIS Sandrine</cp:lastModifiedBy>
  <cp:revision>155</cp:revision>
  <dcterms:created xsi:type="dcterms:W3CDTF">2023-03-16T16:18:10Z</dcterms:created>
  <dcterms:modified xsi:type="dcterms:W3CDTF">2025-10-08T13:47:15Z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0x010100888CAB73A50B314080327413C252A46F</vt:lpwstr>
  </property>
  <property fmtid="{D5CDD505-2E9C-101B-9397-08002B2CF9AE}" pid="3" name="MediaServiceImageTags">
    <vt:lpwstr/>
  </property>
</Properties>
</file>