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541" r:id="rId6"/>
    <p:sldId id="533" r:id="rId7"/>
    <p:sldId id="543" r:id="rId8"/>
    <p:sldId id="544" r:id="rId9"/>
    <p:sldId id="545" r:id="rId10"/>
    <p:sldId id="546" r:id="rId11"/>
    <p:sldId id="547" r:id="rId12"/>
    <p:sldId id="548" r:id="rId13"/>
    <p:sldId id="549" r:id="rId14"/>
    <p:sldId id="550" r:id="rId15"/>
    <p:sldId id="551" r:id="rId16"/>
    <p:sldId id="552" r:id="rId17"/>
    <p:sldId id="553" r:id="rId18"/>
    <p:sldId id="537" r:id="rId19"/>
    <p:sldId id="518" r:id="rId20"/>
    <p:sldId id="554" r:id="rId21"/>
    <p:sldId id="603" r:id="rId22"/>
    <p:sldId id="556" r:id="rId23"/>
    <p:sldId id="516" r:id="rId24"/>
    <p:sldId id="558" r:id="rId25"/>
    <p:sldId id="557" r:id="rId26"/>
  </p:sldIdLst>
  <p:sldSz cx="12190413" cy="6859588"/>
  <p:notesSz cx="6858000" cy="9144000"/>
  <p:defaultTextStyle>
    <a:defPPr>
      <a:defRPr lang="fr-FR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6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7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870F2-ED47-4501-BBE0-2A9B75D627C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7B95-F764-4614-9A03-DAA32BB226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40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-36103"/>
            <a:ext cx="12190413" cy="6931794"/>
            <a:chOff x="1858509" y="25596"/>
            <a:chExt cx="12190413" cy="6931794"/>
          </a:xfrm>
        </p:grpSpPr>
        <p:pic>
          <p:nvPicPr>
            <p:cNvPr id="8" name="Image 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03407" y="25596"/>
              <a:ext cx="10900617" cy="5299611"/>
            </a:xfrm>
            <a:prstGeom prst="rect">
              <a:avLst/>
            </a:prstGeom>
          </p:spPr>
        </p:pic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FD8FE7BE-0DA3-7A4E-A8F1-C78A62F38550}"/>
                </a:ext>
              </a:extLst>
            </p:cNvPr>
            <p:cNvSpPr/>
            <p:nvPr userDrawn="1"/>
          </p:nvSpPr>
          <p:spPr>
            <a:xfrm>
              <a:off x="1858509" y="25596"/>
              <a:ext cx="12190413" cy="69317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46800" y="5432400"/>
            <a:ext cx="7344000" cy="590400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946800" y="6048000"/>
            <a:ext cx="7344000" cy="590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86EB3"/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Date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9D606EA-BBF4-3241-A5B1-12CADBBAFC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438" t="27081" r="12921" b="28080"/>
          <a:stretch/>
        </p:blipFill>
        <p:spPr>
          <a:xfrm>
            <a:off x="9705974" y="5762625"/>
            <a:ext cx="22955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7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 userDrawn="1"/>
        </p:nvGrpSpPr>
        <p:grpSpPr>
          <a:xfrm>
            <a:off x="-1232" y="-26590"/>
            <a:ext cx="12193233" cy="6966488"/>
            <a:chOff x="-1232" y="-26590"/>
            <a:chExt cx="12193233" cy="6966488"/>
          </a:xfrm>
        </p:grpSpPr>
        <p:sp>
          <p:nvSpPr>
            <p:cNvPr id="6" name="Rectangle 5"/>
            <p:cNvSpPr/>
            <p:nvPr userDrawn="1"/>
          </p:nvSpPr>
          <p:spPr>
            <a:xfrm>
              <a:off x="-1232" y="5490594"/>
              <a:ext cx="12189600" cy="1449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/>
            <p:cNvGrpSpPr/>
            <p:nvPr userDrawn="1"/>
          </p:nvGrpSpPr>
          <p:grpSpPr>
            <a:xfrm>
              <a:off x="0" y="-26590"/>
              <a:ext cx="12192001" cy="6724650"/>
              <a:chOff x="0" y="0"/>
              <a:chExt cx="12192001" cy="6724650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0" y="0"/>
                <a:ext cx="12192001" cy="6650182"/>
                <a:chOff x="0" y="0"/>
                <a:chExt cx="12192001" cy="6650182"/>
              </a:xfrm>
            </p:grpSpPr>
            <p:pic>
              <p:nvPicPr>
                <p:cNvPr id="10" name="Image 9">
                  <a:extLst>
                    <a:ext uri="{FF2B5EF4-FFF2-40B4-BE49-F238E27FC236}">
                      <a16:creationId xmlns:a16="http://schemas.microsoft.com/office/drawing/2014/main" id="{37F54129-4DAF-724C-B99A-256212CEC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10755390" cy="6650182"/>
                </a:xfrm>
                <a:prstGeom prst="rect">
                  <a:avLst/>
                </a:prstGeom>
              </p:spPr>
            </p:pic>
            <p:pic>
              <p:nvPicPr>
                <p:cNvPr id="11" name="Image 10">
                  <a:extLst>
                    <a:ext uri="{FF2B5EF4-FFF2-40B4-BE49-F238E27FC236}">
                      <a16:creationId xmlns:a16="http://schemas.microsoft.com/office/drawing/2014/main" id="{AB319360-5299-9A46-88F7-CDEE6530D8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1904" r="-3"/>
                <a:stretch/>
              </p:blipFill>
              <p:spPr>
                <a:xfrm>
                  <a:off x="10245437" y="0"/>
                  <a:ext cx="1946564" cy="6650182"/>
                </a:xfrm>
                <a:prstGeom prst="rect">
                  <a:avLst/>
                </a:prstGeom>
              </p:spPr>
            </p:pic>
          </p:grpSp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D9D606EA-BBF4-3241-A5B1-12CADBBAFC8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11438" t="27081" r="12921" b="28080"/>
              <a:stretch/>
            </p:blipFill>
            <p:spPr>
              <a:xfrm>
                <a:off x="9705974" y="5762625"/>
                <a:ext cx="2295525" cy="962025"/>
              </a:xfrm>
              <a:prstGeom prst="rect">
                <a:avLst/>
              </a:prstGeom>
            </p:spPr>
          </p:pic>
        </p:grpSp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552000" y="2134800"/>
            <a:ext cx="5284800" cy="6768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38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1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44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99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12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ctr"/>
          <a:lstStyle>
            <a:lvl1pPr algn="l">
              <a:defRPr sz="24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41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6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95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marL="2449129" marR="0" lvl="4" indent="-272125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86EB3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28000" y="6627600"/>
            <a:ext cx="4600800" cy="25200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10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9200" y="6627600"/>
            <a:ext cx="622800" cy="25200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100">
                <a:solidFill>
                  <a:srgbClr val="586E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C2B4D8-995E-4848-8CF7-79E2342D91ED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9D606EA-BBF4-3241-A5B1-12CADBBAFC8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438" t="27081" r="12921" b="28080"/>
          <a:stretch/>
        </p:blipFill>
        <p:spPr>
          <a:xfrm>
            <a:off x="9705974" y="5762625"/>
            <a:ext cx="2295525" cy="962025"/>
          </a:xfrm>
          <a:prstGeom prst="rect">
            <a:avLst/>
          </a:prstGeom>
        </p:spPr>
      </p:pic>
      <p:sp>
        <p:nvSpPr>
          <p:cNvPr id="8" name="bg object 16"/>
          <p:cNvSpPr/>
          <p:nvPr/>
        </p:nvSpPr>
        <p:spPr>
          <a:xfrm>
            <a:off x="0" y="4903982"/>
            <a:ext cx="887643" cy="1955885"/>
          </a:xfrm>
          <a:custGeom>
            <a:avLst/>
            <a:gdLst/>
            <a:ahLst/>
            <a:cxnLst/>
            <a:rect l="l" t="t" r="r" b="b"/>
            <a:pathLst>
              <a:path w="1248410" h="2752090">
                <a:moveTo>
                  <a:pt x="545211" y="543153"/>
                </a:moveTo>
                <a:lnTo>
                  <a:pt x="543217" y="496290"/>
                </a:lnTo>
                <a:lnTo>
                  <a:pt x="537349" y="450532"/>
                </a:lnTo>
                <a:lnTo>
                  <a:pt x="527761" y="406044"/>
                </a:lnTo>
                <a:lnTo>
                  <a:pt x="514616" y="362978"/>
                </a:lnTo>
                <a:lnTo>
                  <a:pt x="498094" y="321525"/>
                </a:lnTo>
                <a:lnTo>
                  <a:pt x="478332" y="281825"/>
                </a:lnTo>
                <a:lnTo>
                  <a:pt x="455510" y="244043"/>
                </a:lnTo>
                <a:lnTo>
                  <a:pt x="429793" y="208356"/>
                </a:lnTo>
                <a:lnTo>
                  <a:pt x="401332" y="174904"/>
                </a:lnTo>
                <a:lnTo>
                  <a:pt x="370293" y="143878"/>
                </a:lnTo>
                <a:lnTo>
                  <a:pt x="336854" y="115417"/>
                </a:lnTo>
                <a:lnTo>
                  <a:pt x="301167" y="89700"/>
                </a:lnTo>
                <a:lnTo>
                  <a:pt x="263385" y="66878"/>
                </a:lnTo>
                <a:lnTo>
                  <a:pt x="223685" y="47117"/>
                </a:lnTo>
                <a:lnTo>
                  <a:pt x="182219" y="30594"/>
                </a:lnTo>
                <a:lnTo>
                  <a:pt x="139166" y="17449"/>
                </a:lnTo>
                <a:lnTo>
                  <a:pt x="94678" y="7861"/>
                </a:lnTo>
                <a:lnTo>
                  <a:pt x="48920" y="1993"/>
                </a:lnTo>
                <a:lnTo>
                  <a:pt x="2044" y="0"/>
                </a:lnTo>
                <a:lnTo>
                  <a:pt x="0" y="88"/>
                </a:lnTo>
                <a:lnTo>
                  <a:pt x="0" y="2098217"/>
                </a:lnTo>
                <a:lnTo>
                  <a:pt x="2044" y="2103767"/>
                </a:lnTo>
                <a:lnTo>
                  <a:pt x="508241" y="740067"/>
                </a:lnTo>
                <a:lnTo>
                  <a:pt x="524052" y="693305"/>
                </a:lnTo>
                <a:lnTo>
                  <a:pt x="535647" y="644753"/>
                </a:lnTo>
                <a:lnTo>
                  <a:pt x="542785" y="594639"/>
                </a:lnTo>
                <a:lnTo>
                  <a:pt x="545211" y="543153"/>
                </a:lnTo>
                <a:close/>
              </a:path>
              <a:path w="1248410" h="2752090">
                <a:moveTo>
                  <a:pt x="1248143" y="2218309"/>
                </a:moveTo>
                <a:lnTo>
                  <a:pt x="1245704" y="2166823"/>
                </a:lnTo>
                <a:lnTo>
                  <a:pt x="1238567" y="2116696"/>
                </a:lnTo>
                <a:lnTo>
                  <a:pt x="1226972" y="2068156"/>
                </a:lnTo>
                <a:lnTo>
                  <a:pt x="1211173" y="2021395"/>
                </a:lnTo>
                <a:lnTo>
                  <a:pt x="704989" y="657694"/>
                </a:lnTo>
                <a:lnTo>
                  <a:pt x="205066" y="2005647"/>
                </a:lnTo>
                <a:lnTo>
                  <a:pt x="186575" y="2055825"/>
                </a:lnTo>
                <a:lnTo>
                  <a:pt x="173024" y="2108174"/>
                </a:lnTo>
                <a:lnTo>
                  <a:pt x="164680" y="2162429"/>
                </a:lnTo>
                <a:lnTo>
                  <a:pt x="161836" y="2218309"/>
                </a:lnTo>
                <a:lnTo>
                  <a:pt x="163830" y="2265172"/>
                </a:lnTo>
                <a:lnTo>
                  <a:pt x="169697" y="2310930"/>
                </a:lnTo>
                <a:lnTo>
                  <a:pt x="179285" y="2355418"/>
                </a:lnTo>
                <a:lnTo>
                  <a:pt x="192430" y="2398484"/>
                </a:lnTo>
                <a:lnTo>
                  <a:pt x="208965" y="2439936"/>
                </a:lnTo>
                <a:lnTo>
                  <a:pt x="228714" y="2479637"/>
                </a:lnTo>
                <a:lnTo>
                  <a:pt x="251536" y="2517419"/>
                </a:lnTo>
                <a:lnTo>
                  <a:pt x="277253" y="2553106"/>
                </a:lnTo>
                <a:lnTo>
                  <a:pt x="305714" y="2586545"/>
                </a:lnTo>
                <a:lnTo>
                  <a:pt x="336753" y="2617584"/>
                </a:lnTo>
                <a:lnTo>
                  <a:pt x="370192" y="2646045"/>
                </a:lnTo>
                <a:lnTo>
                  <a:pt x="405879" y="2671762"/>
                </a:lnTo>
                <a:lnTo>
                  <a:pt x="443661" y="2694584"/>
                </a:lnTo>
                <a:lnTo>
                  <a:pt x="483362" y="2714345"/>
                </a:lnTo>
                <a:lnTo>
                  <a:pt x="524827" y="2730868"/>
                </a:lnTo>
                <a:lnTo>
                  <a:pt x="567880" y="2744012"/>
                </a:lnTo>
                <a:lnTo>
                  <a:pt x="603567" y="2751696"/>
                </a:lnTo>
                <a:lnTo>
                  <a:pt x="806411" y="2751696"/>
                </a:lnTo>
                <a:lnTo>
                  <a:pt x="885151" y="2730868"/>
                </a:lnTo>
                <a:lnTo>
                  <a:pt x="926617" y="2714345"/>
                </a:lnTo>
                <a:lnTo>
                  <a:pt x="966317" y="2694584"/>
                </a:lnTo>
                <a:lnTo>
                  <a:pt x="1004087" y="2671762"/>
                </a:lnTo>
                <a:lnTo>
                  <a:pt x="1039787" y="2646045"/>
                </a:lnTo>
                <a:lnTo>
                  <a:pt x="1073226" y="2617584"/>
                </a:lnTo>
                <a:lnTo>
                  <a:pt x="1104265" y="2586545"/>
                </a:lnTo>
                <a:lnTo>
                  <a:pt x="1132713" y="2553106"/>
                </a:lnTo>
                <a:lnTo>
                  <a:pt x="1158443" y="2517419"/>
                </a:lnTo>
                <a:lnTo>
                  <a:pt x="1181265" y="2479637"/>
                </a:lnTo>
                <a:lnTo>
                  <a:pt x="1201013" y="2439936"/>
                </a:lnTo>
                <a:lnTo>
                  <a:pt x="1217549" y="2398484"/>
                </a:lnTo>
                <a:lnTo>
                  <a:pt x="1230693" y="2355418"/>
                </a:lnTo>
                <a:lnTo>
                  <a:pt x="1240282" y="2310930"/>
                </a:lnTo>
                <a:lnTo>
                  <a:pt x="1246149" y="2265172"/>
                </a:lnTo>
                <a:lnTo>
                  <a:pt x="1248143" y="2218309"/>
                </a:lnTo>
                <a:close/>
              </a:path>
            </a:pathLst>
          </a:custGeom>
          <a:solidFill>
            <a:srgbClr val="586EB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5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lvl1pPr algn="ctr" defTabSz="1088502" rtl="0" eaLnBrk="1" latinLnBrk="0" hangingPunct="1">
        <a:spcBef>
          <a:spcPct val="0"/>
        </a:spcBef>
        <a:buNone/>
        <a:defRPr lang="fr-FR" sz="4400" b="1" kern="1200" dirty="0">
          <a:solidFill>
            <a:srgbClr val="586EB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lang="fr-FR" sz="3200" kern="1200" dirty="0" smtClean="0">
          <a:solidFill>
            <a:srgbClr val="576EB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84408" indent="-340157" algn="l" defTabSz="1088502" rtl="0" eaLnBrk="1" latinLnBrk="0" hangingPunct="1">
        <a:spcBef>
          <a:spcPct val="20000"/>
        </a:spcBef>
        <a:buClr>
          <a:srgbClr val="586EB3"/>
        </a:buClr>
        <a:buFont typeface="Arial" panose="020B0604020202020204" pitchFamily="34" charset="0"/>
        <a:buChar char="–"/>
        <a:defRPr lang="fr-FR" sz="2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60627" indent="-272125" algn="l" defTabSz="1088502" rtl="0" eaLnBrk="1" latinLnBrk="0" hangingPunct="1">
        <a:spcBef>
          <a:spcPct val="20000"/>
        </a:spcBef>
        <a:buClr>
          <a:srgbClr val="586EB3"/>
        </a:buClr>
        <a:buFont typeface="Arial" panose="020B0604020202020204" pitchFamily="34" charset="0"/>
        <a:buChar char="•"/>
        <a:defRPr lang="fr-FR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04878" indent="-272125" algn="l" defTabSz="1088502" rtl="0" eaLnBrk="1" latinLnBrk="0" hangingPunct="1">
        <a:spcBef>
          <a:spcPct val="20000"/>
        </a:spcBef>
        <a:buClr>
          <a:srgbClr val="586EB3"/>
        </a:buClr>
        <a:buFont typeface="Arial" panose="020B0604020202020204" pitchFamily="34" charset="0"/>
        <a:buChar char="–"/>
        <a:defRPr lang="fr-FR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49129" marR="0" indent="-272125" algn="l" defTabSz="108850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586EB3"/>
        </a:buClr>
        <a:buSzTx/>
        <a:buFont typeface="Wingdings" panose="05000000000000000000" pitchFamily="2" charset="2"/>
        <a:buChar char="§"/>
        <a:tabLst/>
        <a:defRPr lang="fr-FR" sz="20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ervices.eaufrance.fr/cms/uploads/Plaquette_generale_VF_1_44fc2b74ed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s://www.services.eaufrance.fr/cms/uploads/Sispea_Plaquette_pas_a_pas_VF_1_1beeb5d359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s.eaufrance.fr/faq" TargetMode="External"/><Relationship Id="rId2" Type="http://schemas.openxmlformats.org/officeDocument/2006/relationships/hyperlink" Target="https://www.services.eaufrance.fr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services.eaufrance.fr/sispea/users/contact.action" TargetMode="External"/><Relationship Id="rId4" Type="http://schemas.openxmlformats.org/officeDocument/2006/relationships/hyperlink" Target="mailto:sispea.referentiel@espelia.f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au-artois-picardie.fr/sites/default/files/fiche-technique-redevance-performance-reseaux-eau-potable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agencesdeleau.fr/actualites/tout-comprendre-de-la-reforme-des-redevances" TargetMode="External"/><Relationship Id="rId2" Type="http://schemas.openxmlformats.org/officeDocument/2006/relationships/hyperlink" Target="https://eau-grandsudouest.fr/actualites/reforme-redevances-ce-qui-chang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590" y="5013970"/>
            <a:ext cx="10765030" cy="792088"/>
          </a:xfrm>
        </p:spPr>
        <p:txBody>
          <a:bodyPr>
            <a:normAutofit fontScale="90000"/>
          </a:bodyPr>
          <a:lstStyle/>
          <a:p>
            <a:r>
              <a:rPr lang="fr-FR" sz="3200" b="1" spc="-4" dirty="0" err="1">
                <a:solidFill>
                  <a:srgbClr val="586EB3"/>
                </a:solidFill>
                <a:latin typeface="+mn-lt"/>
                <a:cs typeface="Arial"/>
              </a:rPr>
              <a:t>R</a:t>
            </a:r>
            <a:r>
              <a:rPr lang="fr-FR" sz="3200" b="1" cap="all" spc="-4" dirty="0" err="1">
                <a:solidFill>
                  <a:srgbClr val="586EB3"/>
                </a:solidFill>
                <a:latin typeface="+mn-lt"/>
                <a:cs typeface="Arial"/>
              </a:rPr>
              <a:t>é</a:t>
            </a:r>
            <a:r>
              <a:rPr lang="fr-FR" sz="3200" b="1" spc="-4" dirty="0" err="1">
                <a:solidFill>
                  <a:srgbClr val="586EB3"/>
                </a:solidFill>
                <a:latin typeface="+mn-lt"/>
                <a:cs typeface="Arial"/>
              </a:rPr>
              <a:t>FORME</a:t>
            </a:r>
            <a:r>
              <a:rPr lang="fr-FR" sz="3200" b="1" spc="-4" dirty="0">
                <a:solidFill>
                  <a:srgbClr val="586EB3"/>
                </a:solidFill>
                <a:latin typeface="+mn-lt"/>
                <a:cs typeface="Arial"/>
              </a:rPr>
              <a:t> DES REDEVANCES </a:t>
            </a:r>
            <a:br>
              <a:rPr lang="fr-FR" sz="3200" b="1" spc="-4" dirty="0">
                <a:solidFill>
                  <a:srgbClr val="586EB3"/>
                </a:solidFill>
                <a:latin typeface="+mn-lt"/>
                <a:cs typeface="Arial"/>
              </a:rPr>
            </a:br>
            <a:r>
              <a:rPr lang="fr-FR" sz="3200" b="1" spc="-4" dirty="0">
                <a:solidFill>
                  <a:srgbClr val="586EB3"/>
                </a:solidFill>
                <a:latin typeface="+mn-lt"/>
                <a:cs typeface="Arial"/>
              </a:rPr>
              <a:t>Redevance pour performance des réseaux d’eau potable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794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F9EBC-BDAF-F970-EE53-30F3CC7E3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3CF84E-1341-8E67-82F6-2A2F2F43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25772"/>
            <a:ext cx="10971372" cy="99485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La redevance pour la performance des réseaux d’eau potable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Saisie des données techniques sur SISPEA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2866BB-1DF9-E379-80A5-4AAECA28B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0" y="1020625"/>
            <a:ext cx="10865973" cy="55087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CB9BF66-A146-0FFB-C572-14E05982013A}"/>
              </a:ext>
            </a:extLst>
          </p:cNvPr>
          <p:cNvSpPr txBox="1"/>
          <p:nvPr/>
        </p:nvSpPr>
        <p:spPr>
          <a:xfrm>
            <a:off x="8039422" y="3213770"/>
            <a:ext cx="1512168" cy="7386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586EB3"/>
                </a:solidFill>
              </a:rPr>
              <a:t>2 accès au simulateur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9B4841-DA44-D9E6-106E-ACED9EB1CB77}"/>
              </a:ext>
            </a:extLst>
          </p:cNvPr>
          <p:cNvCxnSpPr>
            <a:cxnSpLocks/>
          </p:cNvCxnSpPr>
          <p:nvPr/>
        </p:nvCxnSpPr>
        <p:spPr>
          <a:xfrm flipH="1" flipV="1">
            <a:off x="7391350" y="2061642"/>
            <a:ext cx="864096" cy="108012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6E618DD-8F8B-8E2C-3BF3-CB2B406ACB57}"/>
              </a:ext>
            </a:extLst>
          </p:cNvPr>
          <p:cNvCxnSpPr>
            <a:cxnSpLocks/>
          </p:cNvCxnSpPr>
          <p:nvPr/>
        </p:nvCxnSpPr>
        <p:spPr>
          <a:xfrm flipV="1">
            <a:off x="9047534" y="1776819"/>
            <a:ext cx="1869357" cy="136494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3C1EEC6-C242-C531-7B8B-79F523CE4429}"/>
              </a:ext>
            </a:extLst>
          </p:cNvPr>
          <p:cNvSpPr/>
          <p:nvPr/>
        </p:nvSpPr>
        <p:spPr>
          <a:xfrm>
            <a:off x="1007745" y="2648618"/>
            <a:ext cx="1840562" cy="403109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que 14" descr="Coche avec un remplissage uni">
            <a:extLst>
              <a:ext uri="{FF2B5EF4-FFF2-40B4-BE49-F238E27FC236}">
                <a16:creationId xmlns:a16="http://schemas.microsoft.com/office/drawing/2014/main" id="{D1ED440C-99E8-5912-15A6-130F4FB0C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3637" y="3029439"/>
            <a:ext cx="515186" cy="51518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2111730-6FAD-EB2B-D115-5CABE969D709}"/>
              </a:ext>
            </a:extLst>
          </p:cNvPr>
          <p:cNvSpPr txBox="1"/>
          <p:nvPr/>
        </p:nvSpPr>
        <p:spPr>
          <a:xfrm>
            <a:off x="4367014" y="1591631"/>
            <a:ext cx="1190446" cy="144000"/>
          </a:xfrm>
          <a:prstGeom prst="rect">
            <a:avLst/>
          </a:prstGeom>
          <a:solidFill>
            <a:srgbClr val="135E62"/>
          </a:solidFill>
        </p:spPr>
        <p:txBody>
          <a:bodyPr wrap="square" rtlCol="0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Régie</a:t>
            </a:r>
            <a:endParaRPr lang="fr-FR" sz="700">
              <a:solidFill>
                <a:schemeClr val="bg1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7FD8F35-7157-E29C-BC76-8ABC8A4DF4D0}"/>
              </a:ext>
            </a:extLst>
          </p:cNvPr>
          <p:cNvSpPr txBox="1"/>
          <p:nvPr/>
        </p:nvSpPr>
        <p:spPr>
          <a:xfrm>
            <a:off x="2875042" y="1523045"/>
            <a:ext cx="1190446" cy="215444"/>
          </a:xfrm>
          <a:prstGeom prst="rect">
            <a:avLst/>
          </a:prstGeom>
          <a:solidFill>
            <a:srgbClr val="135E62"/>
          </a:solidFill>
        </p:spPr>
        <p:txBody>
          <a:bodyPr wrap="square" rtlCol="0">
            <a:spAutoFit/>
          </a:bodyPr>
          <a:lstStyle/>
          <a:p>
            <a:r>
              <a:rPr lang="fr-FR" sz="800" dirty="0" err="1">
                <a:solidFill>
                  <a:schemeClr val="bg1"/>
                </a:solidFill>
              </a:rPr>
              <a:t>Collectivié</a:t>
            </a:r>
            <a:r>
              <a:rPr lang="fr-FR" sz="800" dirty="0">
                <a:solidFill>
                  <a:schemeClr val="bg1"/>
                </a:solidFill>
              </a:rPr>
              <a:t> 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01C3DF0-082F-E649-B3BE-ACA17A0F99A6}"/>
              </a:ext>
            </a:extLst>
          </p:cNvPr>
          <p:cNvSpPr txBox="1"/>
          <p:nvPr/>
        </p:nvSpPr>
        <p:spPr>
          <a:xfrm>
            <a:off x="2998862" y="2311612"/>
            <a:ext cx="3012246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Régie</a:t>
            </a:r>
            <a:endParaRPr lang="fr-FR" sz="70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3131059-1CFB-C2C6-6C71-6AF15AC7BDF3}"/>
              </a:ext>
            </a:extLst>
          </p:cNvPr>
          <p:cNvSpPr txBox="1"/>
          <p:nvPr/>
        </p:nvSpPr>
        <p:spPr>
          <a:xfrm>
            <a:off x="2998862" y="2496278"/>
            <a:ext cx="3096344" cy="191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600">
                <a:solidFill>
                  <a:schemeClr val="bg1"/>
                </a:solidFill>
              </a:rPr>
              <a:t>Régie</a:t>
            </a:r>
            <a:endParaRPr lang="fr-FR" sz="70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0DBE8C3-EA50-BBBE-448A-551C78B8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23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DE973-CDC4-1B57-210D-041D0652A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07ED33B-7129-427E-A537-FF2AB4568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6" y="1060454"/>
            <a:ext cx="11804440" cy="52496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EB7AE97-241D-9528-EB68-98F11753E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25772"/>
            <a:ext cx="10971372" cy="99485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La redevance pour la performance des réseaux d’eau potable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Saisie des données techniques sur SISPEA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238BF6-523D-4A45-2AB5-D8247321F60F}"/>
              </a:ext>
            </a:extLst>
          </p:cNvPr>
          <p:cNvSpPr txBox="1"/>
          <p:nvPr/>
        </p:nvSpPr>
        <p:spPr>
          <a:xfrm>
            <a:off x="5303118" y="3285778"/>
            <a:ext cx="1323921" cy="7386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586EB3"/>
                </a:solidFill>
              </a:rPr>
              <a:t>Détail des données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69CAB25-37F1-9A02-D3C2-95ADC4FCCBEA}"/>
              </a:ext>
            </a:extLst>
          </p:cNvPr>
          <p:cNvCxnSpPr>
            <a:cxnSpLocks/>
          </p:cNvCxnSpPr>
          <p:nvPr/>
        </p:nvCxnSpPr>
        <p:spPr>
          <a:xfrm>
            <a:off x="3327988" y="3554706"/>
            <a:ext cx="1975130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7EEE9C3-E8BC-55DC-F2A3-658B6A71FBF8}"/>
              </a:ext>
            </a:extLst>
          </p:cNvPr>
          <p:cNvCxnSpPr>
            <a:cxnSpLocks/>
          </p:cNvCxnSpPr>
          <p:nvPr/>
        </p:nvCxnSpPr>
        <p:spPr>
          <a:xfrm flipV="1">
            <a:off x="3646934" y="3801009"/>
            <a:ext cx="1656184" cy="12554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03020B2-2535-5B9C-E39E-7BDDE98E06AF}"/>
              </a:ext>
            </a:extLst>
          </p:cNvPr>
          <p:cNvCxnSpPr>
            <a:cxnSpLocks/>
          </p:cNvCxnSpPr>
          <p:nvPr/>
        </p:nvCxnSpPr>
        <p:spPr>
          <a:xfrm>
            <a:off x="4315161" y="2961366"/>
            <a:ext cx="898539" cy="34351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E3632637-B18E-FFAC-968E-CEBCB941B616}"/>
              </a:ext>
            </a:extLst>
          </p:cNvPr>
          <p:cNvSpPr/>
          <p:nvPr/>
        </p:nvSpPr>
        <p:spPr>
          <a:xfrm>
            <a:off x="2926028" y="3475490"/>
            <a:ext cx="222250" cy="22225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251D647-198F-2C34-12FE-421B6E914C0F}"/>
              </a:ext>
            </a:extLst>
          </p:cNvPr>
          <p:cNvSpPr/>
          <p:nvPr/>
        </p:nvSpPr>
        <p:spPr>
          <a:xfrm>
            <a:off x="3268850" y="3839717"/>
            <a:ext cx="222250" cy="22225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D711D21-9D4A-EE39-3B05-5F2E45758F7C}"/>
              </a:ext>
            </a:extLst>
          </p:cNvPr>
          <p:cNvSpPr/>
          <p:nvPr/>
        </p:nvSpPr>
        <p:spPr>
          <a:xfrm>
            <a:off x="4003493" y="2797262"/>
            <a:ext cx="222250" cy="22225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F647A4-985E-C807-8D23-91EBB6214475}"/>
              </a:ext>
            </a:extLst>
          </p:cNvPr>
          <p:cNvSpPr/>
          <p:nvPr/>
        </p:nvSpPr>
        <p:spPr>
          <a:xfrm>
            <a:off x="11034034" y="3285778"/>
            <a:ext cx="821813" cy="120968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DB6D19C-FCB8-D6C8-5A31-C61F5D394748}"/>
              </a:ext>
            </a:extLst>
          </p:cNvPr>
          <p:cNvSpPr txBox="1"/>
          <p:nvPr/>
        </p:nvSpPr>
        <p:spPr>
          <a:xfrm>
            <a:off x="2007839" y="1629594"/>
            <a:ext cx="1140439" cy="144000"/>
          </a:xfrm>
          <a:prstGeom prst="rect">
            <a:avLst/>
          </a:prstGeom>
          <a:solidFill>
            <a:srgbClr val="135E6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chemeClr val="bg1"/>
                </a:solidFill>
              </a:rPr>
              <a:t>Régie</a:t>
            </a:r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E9CF9F4-CE96-286A-9717-76D078161397}"/>
              </a:ext>
            </a:extLst>
          </p:cNvPr>
          <p:cNvSpPr txBox="1"/>
          <p:nvPr/>
        </p:nvSpPr>
        <p:spPr>
          <a:xfrm>
            <a:off x="624036" y="1629594"/>
            <a:ext cx="1383803" cy="169277"/>
          </a:xfrm>
          <a:prstGeom prst="rect">
            <a:avLst/>
          </a:prstGeom>
          <a:solidFill>
            <a:srgbClr val="135E62"/>
          </a:solidFill>
        </p:spPr>
        <p:txBody>
          <a:bodyPr wrap="square" rtlCol="0">
            <a:spAutoFit/>
          </a:bodyPr>
          <a:lstStyle/>
          <a:p>
            <a:r>
              <a:rPr lang="fr-FR" sz="500" dirty="0">
                <a:solidFill>
                  <a:srgbClr val="9BD8D5"/>
                </a:solidFill>
              </a:rPr>
              <a:t>COLLECTIVITE</a:t>
            </a:r>
            <a:r>
              <a:rPr lang="fr-FR" sz="500" dirty="0">
                <a:solidFill>
                  <a:srgbClr val="4B76AE"/>
                </a:solidFill>
              </a:rPr>
              <a:t> </a:t>
            </a:r>
            <a:r>
              <a:rPr lang="fr-FR" sz="500" dirty="0">
                <a:solidFill>
                  <a:srgbClr val="9BD8D5"/>
                </a:solidFill>
              </a:rPr>
              <a:t>X</a:t>
            </a:r>
            <a:endParaRPr lang="fr-FR" sz="600" dirty="0">
              <a:solidFill>
                <a:srgbClr val="9BD8D5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18569E7-1FE4-400F-5C18-1616E5CD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654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9DBA1-A8D6-BF37-545B-B752C5282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40AC5-4A4B-D4B5-7FEC-525BF1AE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25772"/>
            <a:ext cx="10971372" cy="99485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La redevance pour la performance des réseaux d’eau potable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Saisie des données techniques sur SISPEA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B7DAF1-3E87-073A-832C-80AE0A44B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90" y="1179551"/>
            <a:ext cx="11946623" cy="455449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FD81C51-9ADE-872B-EE43-C7BD7A5F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33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87F95-38AB-BFB5-7856-F47600C5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02EC98-7D99-C879-366D-31EF0509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25772"/>
            <a:ext cx="10971372" cy="99485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La redevance pour la performance des réseaux d’eau potable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Saisie des données techniques sur SISPEA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F8823A-E1D4-99A3-C2C6-9A2B69570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7" y="1629594"/>
            <a:ext cx="11756118" cy="36004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DE63EF4-B77E-EAFD-D158-0B3FEE0F891D}"/>
              </a:ext>
            </a:extLst>
          </p:cNvPr>
          <p:cNvSpPr txBox="1"/>
          <p:nvPr/>
        </p:nvSpPr>
        <p:spPr>
          <a:xfrm>
            <a:off x="609520" y="2277666"/>
            <a:ext cx="1309222" cy="169277"/>
          </a:xfrm>
          <a:prstGeom prst="rect">
            <a:avLst/>
          </a:prstGeom>
          <a:solidFill>
            <a:srgbClr val="135E62"/>
          </a:solidFill>
        </p:spPr>
        <p:txBody>
          <a:bodyPr wrap="square" rtlCol="0">
            <a:spAutoFit/>
          </a:bodyPr>
          <a:lstStyle/>
          <a:p>
            <a:r>
              <a:rPr lang="fr-FR" sz="500" dirty="0">
                <a:solidFill>
                  <a:srgbClr val="9BD8D5"/>
                </a:solidFill>
              </a:rPr>
              <a:t>COLLECTIVITE</a:t>
            </a:r>
            <a:r>
              <a:rPr lang="fr-FR" sz="500" dirty="0">
                <a:solidFill>
                  <a:srgbClr val="4B76AE"/>
                </a:solidFill>
              </a:rPr>
              <a:t> </a:t>
            </a:r>
            <a:r>
              <a:rPr lang="fr-FR" sz="500" dirty="0">
                <a:solidFill>
                  <a:srgbClr val="9BD8D5"/>
                </a:solidFill>
              </a:rPr>
              <a:t>X</a:t>
            </a:r>
            <a:endParaRPr lang="fr-FR" sz="600" dirty="0">
              <a:solidFill>
                <a:srgbClr val="9BD8D5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1279C7C-5265-F9DE-05F9-1587214D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799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2CA21-BC6F-A23B-6150-FD0FD844D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67C7A-7CF0-7C18-A401-FBADB16B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0" y="256053"/>
            <a:ext cx="10971372" cy="99485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La redevance pour la performance des réseaux d’eau potable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Saisie des données techniques sur SISPEA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646BBC-5813-9E52-8C17-8F6D11100FCA}"/>
              </a:ext>
            </a:extLst>
          </p:cNvPr>
          <p:cNvSpPr txBox="1"/>
          <p:nvPr/>
        </p:nvSpPr>
        <p:spPr>
          <a:xfrm>
            <a:off x="771596" y="1269554"/>
            <a:ext cx="105546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cs typeface="Arial" panose="020B0604020202020204" pitchFamily="34" charset="0"/>
              </a:rPr>
              <a:t>Le coefficient de modulation global pour la performance des réseaux d'eau potable d’une collectivité avec plusieurs entités de gestion.</a:t>
            </a:r>
          </a:p>
          <a:p>
            <a:pPr algn="just"/>
            <a:endParaRPr lang="fr-FR" sz="2000" dirty="0">
              <a:cs typeface="Arial" panose="020B0604020202020204" pitchFamily="34" charset="0"/>
            </a:endParaRPr>
          </a:p>
          <a:p>
            <a:pPr algn="just"/>
            <a:r>
              <a:rPr lang="fr-FR" altLang="fr-FR" sz="2000" b="1" dirty="0">
                <a:cs typeface="Arial" panose="020B0604020202020204" pitchFamily="34" charset="0"/>
              </a:rPr>
              <a:t>Coefficient de modulation global = 0,72</a:t>
            </a:r>
          </a:p>
          <a:p>
            <a:pPr algn="just"/>
            <a:endParaRPr lang="fr-FR" sz="2000" dirty="0">
              <a:cs typeface="Arial" panose="020B0604020202020204" pitchFamily="34" charset="0"/>
            </a:endParaRPr>
          </a:p>
          <a:p>
            <a:pPr algn="just"/>
            <a:r>
              <a:rPr lang="fr-FR" sz="2000" dirty="0">
                <a:cs typeface="Arial" panose="020B0604020202020204" pitchFamily="34" charset="0"/>
              </a:rPr>
              <a:t>A partir de cette simulation du coefficient de modulation global, il est possible de définir le montant de la contre-valeur de cette redevance, et traduire ce montant en un supplément de prix à appliquer sur la facturation de l’année 2026.</a:t>
            </a:r>
            <a:endParaRPr lang="fr-FR" altLang="fr-FR" sz="2000" b="1" dirty="0">
              <a:cs typeface="Arial" panose="020B0604020202020204" pitchFamily="34" charset="0"/>
            </a:endParaRPr>
          </a:p>
          <a:p>
            <a:pPr algn="just"/>
            <a:endParaRPr lang="fr-FR" altLang="fr-FR" sz="2000" b="1" dirty="0">
              <a:cs typeface="Arial" panose="020B0604020202020204" pitchFamily="34" charset="0"/>
            </a:endParaRPr>
          </a:p>
          <a:p>
            <a:pPr algn="just"/>
            <a:r>
              <a:rPr lang="fr-FR" altLang="fr-FR" sz="2000" b="1" dirty="0">
                <a:cs typeface="Arial" panose="020B0604020202020204" pitchFamily="34" charset="0"/>
              </a:rPr>
              <a:t>Rappel du tarif voté pour 2026 : 0,14 €/m</a:t>
            </a:r>
            <a:r>
              <a:rPr lang="fr-FR" altLang="fr-FR" sz="2000" b="1" baseline="30000" dirty="0"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21A628-3CB9-8C78-9E7E-7C76988E4729}"/>
              </a:ext>
            </a:extLst>
          </p:cNvPr>
          <p:cNvSpPr txBox="1"/>
          <p:nvPr/>
        </p:nvSpPr>
        <p:spPr>
          <a:xfrm>
            <a:off x="771596" y="4955727"/>
            <a:ext cx="10554640" cy="81724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</a:t>
            </a:r>
          </a:p>
          <a:p>
            <a:r>
              <a:rPr lang="fr-FR" dirty="0"/>
              <a:t>Contre-valeur = 0,14 (tarif) x 0,72 (coefficient de modulation global) = 0,1008 €/m</a:t>
            </a:r>
            <a:r>
              <a:rPr lang="fr-FR" baseline="30000" dirty="0"/>
              <a:t>3</a:t>
            </a:r>
            <a:r>
              <a:rPr lang="fr-FR" dirty="0"/>
              <a:t>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94263F-258E-F196-3D1A-CE3E509F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06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706821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Les tarifs des nouvelles redevances sur le 12</a:t>
            </a:r>
            <a:r>
              <a:rPr lang="fr-FR" sz="2800" baseline="30000" dirty="0">
                <a:latin typeface="+mn-lt"/>
              </a:rPr>
              <a:t>ème</a:t>
            </a:r>
            <a:r>
              <a:rPr lang="fr-FR" sz="2800" dirty="0">
                <a:latin typeface="+mn-lt"/>
              </a:rPr>
              <a:t> programme</a:t>
            </a:r>
            <a:endParaRPr lang="fr-FR" sz="2800" b="0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287413-5116-56A7-BD85-8C33F5EAF05E}"/>
              </a:ext>
            </a:extLst>
          </p:cNvPr>
          <p:cNvSpPr txBox="1"/>
          <p:nvPr/>
        </p:nvSpPr>
        <p:spPr>
          <a:xfrm>
            <a:off x="905568" y="916353"/>
            <a:ext cx="1097137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/>
              <a:t>Redevance sur la consommation d’eau potable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b="1" dirty="0"/>
              <a:t>Redevance sur la performance des réseaux d’eau potable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b="1" dirty="0"/>
              <a:t>Redevance sur la performance des systèmes d’assainissement collectif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3A2279-35DE-307D-6D92-95187F9FE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0" y="1320559"/>
            <a:ext cx="8399300" cy="14512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95F2B4-0502-CAF3-FC6C-BD36F10CA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28" y="3225603"/>
            <a:ext cx="8329302" cy="15285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B46BB31-F50A-5A8B-05BB-DFE6F9E5F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29" y="5098501"/>
            <a:ext cx="8329302" cy="152688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1485196-A190-431C-82C0-CF1D876C15DB}"/>
              </a:ext>
            </a:extLst>
          </p:cNvPr>
          <p:cNvSpPr txBox="1"/>
          <p:nvPr/>
        </p:nvSpPr>
        <p:spPr>
          <a:xfrm>
            <a:off x="9594075" y="2637706"/>
            <a:ext cx="21013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Il s’agit des tarifs avant application de la modulation pour les redevances de performances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5341AF-45C7-5055-AE91-0F2F1EDA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140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E287413-5116-56A7-BD85-8C33F5EAF05E}"/>
              </a:ext>
            </a:extLst>
          </p:cNvPr>
          <p:cNvSpPr txBox="1"/>
          <p:nvPr/>
        </p:nvSpPr>
        <p:spPr>
          <a:xfrm>
            <a:off x="828275" y="1952466"/>
            <a:ext cx="109713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Les redevances de performance sont répercutées sur les factures sous la forme d’un supplément de prix</a:t>
            </a:r>
          </a:p>
          <a:p>
            <a:endParaRPr lang="fr-FR" sz="2400" dirty="0"/>
          </a:p>
          <a:p>
            <a:r>
              <a:rPr lang="fr-FR" sz="2400" dirty="0"/>
              <a:t>Possibilité de majorer du moins-perçu ou minorer du trop-perçu de la deuxième année précédant l’année d’imposition (soit facturation 2027 pour la facturation 2025)</a:t>
            </a:r>
            <a:endParaRPr lang="fr-FR" sz="18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ECB947D-D827-52F2-46F5-9D6A193377D7}"/>
              </a:ext>
            </a:extLst>
          </p:cNvPr>
          <p:cNvSpPr txBox="1">
            <a:spLocks/>
          </p:cNvSpPr>
          <p:nvPr/>
        </p:nvSpPr>
        <p:spPr>
          <a:xfrm>
            <a:off x="761921" y="4271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lang="fr-FR" sz="4400" b="1" kern="1200" dirty="0">
                <a:solidFill>
                  <a:srgbClr val="586EB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dirty="0">
                <a:latin typeface="+mn-lt"/>
              </a:rPr>
              <a:t>Les modalités d’application sur la facture d’eau</a:t>
            </a:r>
            <a:br>
              <a:rPr lang="fr-FR" sz="2800" dirty="0">
                <a:latin typeface="+mn-lt"/>
              </a:rPr>
            </a:br>
            <a:r>
              <a:rPr lang="fr-FR" sz="2800" b="0" dirty="0">
                <a:solidFill>
                  <a:schemeClr val="tx1"/>
                </a:solidFill>
                <a:latin typeface="+mn-lt"/>
              </a:rPr>
              <a:t>Articles D.213-48-35-1 et D.213-48-35-2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0C3EF5D-446D-4176-47E6-DF04DE94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20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02450-C3B7-1EB3-3199-3E19230C0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D5D38488-1355-B5FB-82B4-E6D022144C26}"/>
              </a:ext>
            </a:extLst>
          </p:cNvPr>
          <p:cNvSpPr txBox="1">
            <a:spLocks/>
          </p:cNvSpPr>
          <p:nvPr/>
        </p:nvSpPr>
        <p:spPr>
          <a:xfrm>
            <a:off x="674986" y="837506"/>
            <a:ext cx="1072919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lang="fr-FR" sz="4400" b="1" kern="1200" dirty="0">
                <a:solidFill>
                  <a:srgbClr val="586EB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dirty="0">
                <a:latin typeface="+mn-lt"/>
              </a:rPr>
              <a:t>Délibération</a:t>
            </a:r>
          </a:p>
          <a:p>
            <a:endParaRPr lang="fr-FR" sz="2800" dirty="0">
              <a:latin typeface="+mn-lt"/>
            </a:endParaRPr>
          </a:p>
          <a:p>
            <a:r>
              <a:rPr lang="fr-FR" sz="2000" dirty="0">
                <a:latin typeface="+mn-lt"/>
              </a:rPr>
              <a:t>Par la commune </a:t>
            </a:r>
          </a:p>
          <a:p>
            <a:r>
              <a:rPr lang="fr-FR" sz="2000" dirty="0">
                <a:latin typeface="+mn-lt"/>
              </a:rPr>
              <a:t>ou son établissement public de coopération compétent en matière de distribution d’eau potable</a:t>
            </a:r>
            <a:br>
              <a:rPr lang="fr-FR" sz="2800" dirty="0"/>
            </a:br>
            <a:endParaRPr lang="fr-FR" sz="2800" b="0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910DBD-BF7C-50BF-055E-28C60795302A}"/>
              </a:ext>
            </a:extLst>
          </p:cNvPr>
          <p:cNvSpPr txBox="1"/>
          <p:nvPr/>
        </p:nvSpPr>
        <p:spPr>
          <a:xfrm>
            <a:off x="891010" y="2361345"/>
            <a:ext cx="10513168" cy="194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r>
              <a:rPr lang="fr-FR" sz="2000" b="1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Une délibération doit être adoptée, afin de déterminer le montant du supplément de prix à appliquer sur les factures d’eau</a:t>
            </a:r>
            <a:r>
              <a:rPr lang="fr-FR" sz="20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000" b="1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des abonnés pour l’année 2026, </a:t>
            </a:r>
            <a:r>
              <a:rPr lang="fr-FR" sz="2000" b="1" u="sng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avant le 31 décembre 2025.</a:t>
            </a:r>
            <a:endParaRPr lang="fr-FR" sz="2000" b="1" u="sng" kern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endParaRPr lang="fr-FR" sz="1200" kern="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endParaRPr lang="fr-FR" sz="1200" kern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r>
              <a:rPr lang="fr-FR" sz="20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Cette délibération n’a pas vocation à être validée par l’agence de l’eau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F2AA5DA-3453-A3C9-A448-337CCBE2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718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21B83-9CE1-583D-54DA-C629EF668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B5169A2-D05E-59A8-A7D9-8B61C63E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545"/>
            <a:ext cx="12190413" cy="494918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Redevance pour la performance des réseaux d’eau potable</a:t>
            </a:r>
          </a:p>
        </p:txBody>
      </p:sp>
      <p:graphicFrame>
        <p:nvGraphicFramePr>
          <p:cNvPr id="58" name="Tableau 57">
            <a:extLst>
              <a:ext uri="{FF2B5EF4-FFF2-40B4-BE49-F238E27FC236}">
                <a16:creationId xmlns:a16="http://schemas.microsoft.com/office/drawing/2014/main" id="{ED67FD48-7DC3-A0C0-EA95-3DA5EAE554D4}"/>
              </a:ext>
            </a:extLst>
          </p:cNvPr>
          <p:cNvGraphicFramePr>
            <a:graphicFrameLocks noGrp="1"/>
          </p:cNvGraphicFramePr>
          <p:nvPr/>
        </p:nvGraphicFramePr>
        <p:xfrm>
          <a:off x="-1" y="496083"/>
          <a:ext cx="12190412" cy="636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603">
                  <a:extLst>
                    <a:ext uri="{9D8B030D-6E8A-4147-A177-3AD203B41FA5}">
                      <a16:colId xmlns:a16="http://schemas.microsoft.com/office/drawing/2014/main" val="4156836420"/>
                    </a:ext>
                  </a:extLst>
                </a:gridCol>
                <a:gridCol w="3047603">
                  <a:extLst>
                    <a:ext uri="{9D8B030D-6E8A-4147-A177-3AD203B41FA5}">
                      <a16:colId xmlns:a16="http://schemas.microsoft.com/office/drawing/2014/main" val="3396950709"/>
                    </a:ext>
                  </a:extLst>
                </a:gridCol>
                <a:gridCol w="3047603">
                  <a:extLst>
                    <a:ext uri="{9D8B030D-6E8A-4147-A177-3AD203B41FA5}">
                      <a16:colId xmlns:a16="http://schemas.microsoft.com/office/drawing/2014/main" val="3176981355"/>
                    </a:ext>
                  </a:extLst>
                </a:gridCol>
                <a:gridCol w="3047603">
                  <a:extLst>
                    <a:ext uri="{9D8B030D-6E8A-4147-A177-3AD203B41FA5}">
                      <a16:colId xmlns:a16="http://schemas.microsoft.com/office/drawing/2014/main" val="1161755491"/>
                    </a:ext>
                  </a:extLst>
                </a:gridCol>
              </a:tblGrid>
              <a:tr h="416774">
                <a:tc>
                  <a:txBody>
                    <a:bodyPr/>
                    <a:lstStyle/>
                    <a:p>
                      <a:r>
                        <a:rPr lang="fr-FR" sz="2100" dirty="0">
                          <a:solidFill>
                            <a:schemeClr val="tx1"/>
                          </a:solidFill>
                        </a:rPr>
                        <a:t>2024</a:t>
                      </a:r>
                    </a:p>
                  </a:txBody>
                  <a:tcPr marL="91428" marR="91428" marT="45714" marB="45714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marL="91428" marR="91428" marT="45714" marB="45714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dirty="0">
                          <a:solidFill>
                            <a:schemeClr val="tx1"/>
                          </a:solidFill>
                        </a:rPr>
                        <a:t>2026</a:t>
                      </a:r>
                    </a:p>
                  </a:txBody>
                  <a:tcPr marL="91428" marR="91428" marT="45714" marB="45714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dirty="0">
                          <a:solidFill>
                            <a:schemeClr val="tx1"/>
                          </a:solidFill>
                        </a:rPr>
                        <a:t>2027</a:t>
                      </a:r>
                    </a:p>
                  </a:txBody>
                  <a:tcPr marL="91428" marR="91428" marT="45714" marB="4571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92780"/>
                  </a:ext>
                </a:extLst>
              </a:tr>
              <a:tr h="5945491"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fr-FR" sz="2100" dirty="0"/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715476736"/>
                  </a:ext>
                </a:extLst>
              </a:tr>
            </a:tbl>
          </a:graphicData>
        </a:graphic>
      </p:graphicFrame>
      <p:sp>
        <p:nvSpPr>
          <p:cNvPr id="59" name="Rectangle 58">
            <a:extLst>
              <a:ext uri="{FF2B5EF4-FFF2-40B4-BE49-F238E27FC236}">
                <a16:creationId xmlns:a16="http://schemas.microsoft.com/office/drawing/2014/main" id="{9D3B7D4E-5B91-EA6F-087A-8D386C6A3D0F}"/>
              </a:ext>
            </a:extLst>
          </p:cNvPr>
          <p:cNvSpPr/>
          <p:nvPr/>
        </p:nvSpPr>
        <p:spPr>
          <a:xfrm>
            <a:off x="94255" y="960294"/>
            <a:ext cx="2865375" cy="730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>
                <a:solidFill>
                  <a:schemeClr val="tx1"/>
                </a:solidFill>
              </a:rPr>
              <a:t>Compilation des données 2024 de  </a:t>
            </a:r>
            <a:r>
              <a:rPr lang="fr-FR" sz="1100">
                <a:solidFill>
                  <a:schemeClr val="tx1"/>
                </a:solidFill>
              </a:rPr>
              <a:t>:</a:t>
            </a:r>
          </a:p>
          <a:p>
            <a:r>
              <a:rPr lang="fr-FR" sz="1100">
                <a:solidFill>
                  <a:schemeClr val="tx1"/>
                </a:solidFill>
              </a:rPr>
              <a:t>- Fonctionnement du service</a:t>
            </a:r>
          </a:p>
          <a:p>
            <a:r>
              <a:rPr lang="fr-FR" sz="1100">
                <a:solidFill>
                  <a:schemeClr val="tx1"/>
                </a:solidFill>
              </a:rPr>
              <a:t>- Critères de gestion patrimoniale</a:t>
            </a:r>
          </a:p>
          <a:p>
            <a:r>
              <a:rPr lang="fr-FR" sz="1100">
                <a:solidFill>
                  <a:schemeClr val="tx1"/>
                </a:solidFill>
              </a:rPr>
              <a:t>- Données de performance du réseau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F671DCE-2FB3-90F6-8E8D-4168EC16CEBB}"/>
              </a:ext>
            </a:extLst>
          </p:cNvPr>
          <p:cNvSpPr/>
          <p:nvPr/>
        </p:nvSpPr>
        <p:spPr>
          <a:xfrm>
            <a:off x="47127" y="3681641"/>
            <a:ext cx="2912503" cy="7304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Avant la première facture de 2025 :</a:t>
            </a:r>
          </a:p>
          <a:p>
            <a:r>
              <a:rPr lang="fr-FR" sz="1100" dirty="0">
                <a:solidFill>
                  <a:schemeClr val="tx1"/>
                </a:solidFill>
              </a:rPr>
              <a:t>Délibération du tarif forfaitaire de 0,07 €/m3 du supplément de prix à appliquer sur les factures de 2025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D710344-C8A7-4C77-27F7-B7C397F64688}"/>
              </a:ext>
            </a:extLst>
          </p:cNvPr>
          <p:cNvSpPr/>
          <p:nvPr/>
        </p:nvSpPr>
        <p:spPr>
          <a:xfrm>
            <a:off x="3123007" y="1760104"/>
            <a:ext cx="2859720" cy="3487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Saisie dans </a:t>
            </a:r>
            <a:r>
              <a:rPr lang="fr-FR" sz="1100" b="1" dirty="0" err="1">
                <a:solidFill>
                  <a:schemeClr val="tx1"/>
                </a:solidFill>
              </a:rPr>
              <a:t>Sispea</a:t>
            </a:r>
            <a:r>
              <a:rPr lang="fr-FR" sz="1100" b="1" dirty="0">
                <a:solidFill>
                  <a:schemeClr val="tx1"/>
                </a:solidFill>
              </a:rPr>
              <a:t> des données 2024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EF43678-BBE5-7B7E-FA2C-8BA1706E5371}"/>
              </a:ext>
            </a:extLst>
          </p:cNvPr>
          <p:cNvSpPr/>
          <p:nvPr/>
        </p:nvSpPr>
        <p:spPr>
          <a:xfrm>
            <a:off x="3123007" y="2187497"/>
            <a:ext cx="2859720" cy="648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Utilisation de l’outil de simulation pour </a:t>
            </a:r>
            <a:r>
              <a:rPr lang="fr-FR" sz="1100" b="1" dirty="0">
                <a:solidFill>
                  <a:schemeClr val="tx1"/>
                </a:solidFill>
              </a:rPr>
              <a:t>simuler le coefficient de modulation </a:t>
            </a:r>
            <a:r>
              <a:rPr lang="fr-FR" sz="1100" dirty="0">
                <a:solidFill>
                  <a:schemeClr val="tx1"/>
                </a:solidFill>
              </a:rPr>
              <a:t>global issu des données 2024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93A3040-1FFA-7DB7-36AA-25CF3D2530C9}"/>
              </a:ext>
            </a:extLst>
          </p:cNvPr>
          <p:cNvSpPr/>
          <p:nvPr/>
        </p:nvSpPr>
        <p:spPr>
          <a:xfrm>
            <a:off x="3123007" y="3719482"/>
            <a:ext cx="2859720" cy="648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Avant la première facture de 2026 :</a:t>
            </a:r>
          </a:p>
          <a:p>
            <a:r>
              <a:rPr lang="fr-FR" sz="1100" dirty="0">
                <a:solidFill>
                  <a:schemeClr val="tx1"/>
                </a:solidFill>
              </a:rPr>
              <a:t>Délibération du tarif du supplément de prix appliquer sur les factures de 2026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E031D1F-57CA-3719-2878-8D6408A06DCD}"/>
              </a:ext>
            </a:extLst>
          </p:cNvPr>
          <p:cNvSpPr/>
          <p:nvPr/>
        </p:nvSpPr>
        <p:spPr>
          <a:xfrm>
            <a:off x="3123007" y="2897509"/>
            <a:ext cx="2859720" cy="7148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Calcul du tarif 2026 :</a:t>
            </a:r>
          </a:p>
          <a:p>
            <a:r>
              <a:rPr lang="fr-FR" sz="1100" dirty="0">
                <a:solidFill>
                  <a:schemeClr val="tx1"/>
                </a:solidFill>
              </a:rPr>
              <a:t>Coefficient de modulation global « 2024 » simulé multiplié par le tarif agence 2026 de 0,14 €/m3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C5481C7-C0BC-9618-4032-B8CF8D34E7B0}"/>
              </a:ext>
            </a:extLst>
          </p:cNvPr>
          <p:cNvSpPr/>
          <p:nvPr/>
        </p:nvSpPr>
        <p:spPr>
          <a:xfrm>
            <a:off x="6170610" y="1789596"/>
            <a:ext cx="2859720" cy="3487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>
                <a:solidFill>
                  <a:schemeClr val="tx1"/>
                </a:solidFill>
              </a:rPr>
              <a:t>Saisie dans </a:t>
            </a:r>
            <a:r>
              <a:rPr lang="fr-FR" sz="1100" b="1" err="1">
                <a:solidFill>
                  <a:schemeClr val="tx1"/>
                </a:solidFill>
              </a:rPr>
              <a:t>Sispea</a:t>
            </a:r>
            <a:r>
              <a:rPr lang="fr-FR" sz="1100" b="1">
                <a:solidFill>
                  <a:schemeClr val="tx1"/>
                </a:solidFill>
              </a:rPr>
              <a:t> des données 2025</a:t>
            </a:r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4D9BA95-8A6C-63D8-35D0-DE81628BEE57}"/>
              </a:ext>
            </a:extLst>
          </p:cNvPr>
          <p:cNvSpPr/>
          <p:nvPr/>
        </p:nvSpPr>
        <p:spPr>
          <a:xfrm>
            <a:off x="6170610" y="2197328"/>
            <a:ext cx="2859720" cy="6480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>
                <a:solidFill>
                  <a:schemeClr val="tx1"/>
                </a:solidFill>
              </a:rPr>
              <a:t>Utilisation de l’outil de simulation pour </a:t>
            </a:r>
            <a:r>
              <a:rPr lang="fr-FR" sz="1100" b="1">
                <a:solidFill>
                  <a:schemeClr val="tx1"/>
                </a:solidFill>
              </a:rPr>
              <a:t>simuler le coefficient de modulation </a:t>
            </a:r>
            <a:r>
              <a:rPr lang="fr-FR" sz="1100">
                <a:solidFill>
                  <a:schemeClr val="tx1"/>
                </a:solidFill>
              </a:rPr>
              <a:t>global issu des données 2025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7E55B91-994E-D432-78E8-D0076EF08ED6}"/>
              </a:ext>
            </a:extLst>
          </p:cNvPr>
          <p:cNvSpPr/>
          <p:nvPr/>
        </p:nvSpPr>
        <p:spPr>
          <a:xfrm>
            <a:off x="6170610" y="3719482"/>
            <a:ext cx="2859720" cy="6480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Avant la première facture de 2027 :</a:t>
            </a:r>
          </a:p>
          <a:p>
            <a:r>
              <a:rPr lang="fr-FR" sz="1100" dirty="0">
                <a:solidFill>
                  <a:schemeClr val="tx1"/>
                </a:solidFill>
              </a:rPr>
              <a:t>Délibération du tarif du supplément de prix à appliquer sur les factures de 2027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43BF4E3-C905-790C-0BD4-0C3343BEF0C6}"/>
              </a:ext>
            </a:extLst>
          </p:cNvPr>
          <p:cNvSpPr/>
          <p:nvPr/>
        </p:nvSpPr>
        <p:spPr>
          <a:xfrm>
            <a:off x="6170610" y="2917170"/>
            <a:ext cx="2859720" cy="730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Calcul du tarif 2027 :</a:t>
            </a:r>
          </a:p>
          <a:p>
            <a:r>
              <a:rPr lang="fr-FR" sz="1100" dirty="0">
                <a:solidFill>
                  <a:schemeClr val="tx1"/>
                </a:solidFill>
              </a:rPr>
              <a:t>Coefficient de modulation global « 2025 » simulé multiplié par le tarif agence 2027 de 0,14 €/m3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BAF4160-4BC8-4825-D1EE-F1F43CB97674}"/>
              </a:ext>
            </a:extLst>
          </p:cNvPr>
          <p:cNvSpPr/>
          <p:nvPr/>
        </p:nvSpPr>
        <p:spPr>
          <a:xfrm>
            <a:off x="9218213" y="1789596"/>
            <a:ext cx="2859720" cy="348747"/>
          </a:xfrm>
          <a:prstGeom prst="rect">
            <a:avLst/>
          </a:prstGeom>
          <a:solidFill>
            <a:srgbClr val="E9D769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>
                <a:solidFill>
                  <a:schemeClr val="tx1"/>
                </a:solidFill>
              </a:rPr>
              <a:t>Saisie dans </a:t>
            </a:r>
            <a:r>
              <a:rPr lang="fr-FR" sz="1100" b="1" err="1">
                <a:solidFill>
                  <a:schemeClr val="tx1"/>
                </a:solidFill>
              </a:rPr>
              <a:t>Sispea</a:t>
            </a:r>
            <a:r>
              <a:rPr lang="fr-FR" sz="1100" b="1">
                <a:solidFill>
                  <a:schemeClr val="tx1"/>
                </a:solidFill>
              </a:rPr>
              <a:t> des données 2026</a:t>
            </a:r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3A7FB3A-5C6E-217A-6408-567ADC912464}"/>
              </a:ext>
            </a:extLst>
          </p:cNvPr>
          <p:cNvSpPr/>
          <p:nvPr/>
        </p:nvSpPr>
        <p:spPr>
          <a:xfrm>
            <a:off x="9218213" y="2207159"/>
            <a:ext cx="2859720" cy="648009"/>
          </a:xfrm>
          <a:prstGeom prst="rect">
            <a:avLst/>
          </a:prstGeom>
          <a:solidFill>
            <a:srgbClr val="E9D769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>
                <a:solidFill>
                  <a:schemeClr val="tx1"/>
                </a:solidFill>
              </a:rPr>
              <a:t>Utilisation de l’outil de simulation pour </a:t>
            </a:r>
            <a:r>
              <a:rPr lang="fr-FR" sz="1100" b="1">
                <a:solidFill>
                  <a:schemeClr val="tx1"/>
                </a:solidFill>
              </a:rPr>
              <a:t>simuler le coefficient de modulation </a:t>
            </a:r>
            <a:r>
              <a:rPr lang="fr-FR" sz="1100">
                <a:solidFill>
                  <a:schemeClr val="tx1"/>
                </a:solidFill>
              </a:rPr>
              <a:t>global issu des données 2026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11C7474-C574-06E4-D6B8-F07EAFA02EF1}"/>
              </a:ext>
            </a:extLst>
          </p:cNvPr>
          <p:cNvSpPr/>
          <p:nvPr/>
        </p:nvSpPr>
        <p:spPr>
          <a:xfrm>
            <a:off x="9218213" y="3719482"/>
            <a:ext cx="2859720" cy="648010"/>
          </a:xfrm>
          <a:prstGeom prst="rect">
            <a:avLst/>
          </a:prstGeom>
          <a:solidFill>
            <a:srgbClr val="E9D769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Avant la première facture de 2028 :</a:t>
            </a:r>
          </a:p>
          <a:p>
            <a:r>
              <a:rPr lang="fr-FR" sz="1100" dirty="0">
                <a:solidFill>
                  <a:schemeClr val="tx1"/>
                </a:solidFill>
              </a:rPr>
              <a:t>Délibération du tarif du supplément de prix à appliquer sur les factures de 2028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FEE980E-E988-009C-1BCD-0B8A5B66C661}"/>
              </a:ext>
            </a:extLst>
          </p:cNvPr>
          <p:cNvSpPr/>
          <p:nvPr/>
        </p:nvSpPr>
        <p:spPr>
          <a:xfrm>
            <a:off x="9218213" y="2927001"/>
            <a:ext cx="2859720" cy="730480"/>
          </a:xfrm>
          <a:prstGeom prst="rect">
            <a:avLst/>
          </a:prstGeom>
          <a:solidFill>
            <a:srgbClr val="E9D769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Calcul du tarif 2028 :</a:t>
            </a:r>
          </a:p>
          <a:p>
            <a:r>
              <a:rPr lang="fr-FR" sz="1100" dirty="0">
                <a:solidFill>
                  <a:schemeClr val="tx1"/>
                </a:solidFill>
              </a:rPr>
              <a:t>Coefficient de modulation global « 2026 » simulé multiplié par le tarif agence 2028 de 0,14 €/m3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A257322-EBE6-CBE4-D201-25FB6471E403}"/>
              </a:ext>
            </a:extLst>
          </p:cNvPr>
          <p:cNvSpPr/>
          <p:nvPr/>
        </p:nvSpPr>
        <p:spPr>
          <a:xfrm>
            <a:off x="6170610" y="5189736"/>
            <a:ext cx="2859718" cy="7304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Avant le 31 mars : Déclaration </a:t>
            </a:r>
            <a:r>
              <a:rPr lang="fr-FR" sz="1100" dirty="0">
                <a:solidFill>
                  <a:schemeClr val="tx1"/>
                </a:solidFill>
              </a:rPr>
              <a:t>des volumes facturés en 2025 sur le portail téléservice de l’agence de l’eau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D2224A9-C4A6-8E07-D800-23394D524F94}"/>
              </a:ext>
            </a:extLst>
          </p:cNvPr>
          <p:cNvSpPr/>
          <p:nvPr/>
        </p:nvSpPr>
        <p:spPr>
          <a:xfrm>
            <a:off x="6170610" y="6002684"/>
            <a:ext cx="2859718" cy="2680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Paiement de la redevance 2025 à l’agence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41503BF-EDC3-3E5E-2B15-0EAAE462C50D}"/>
              </a:ext>
            </a:extLst>
          </p:cNvPr>
          <p:cNvSpPr/>
          <p:nvPr/>
        </p:nvSpPr>
        <p:spPr>
          <a:xfrm>
            <a:off x="9218213" y="5183325"/>
            <a:ext cx="2859718" cy="730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>
                <a:solidFill>
                  <a:schemeClr val="tx1"/>
                </a:solidFill>
              </a:rPr>
              <a:t>Avant le 31 mars : Déclaration </a:t>
            </a:r>
            <a:r>
              <a:rPr lang="fr-FR" sz="1100">
                <a:solidFill>
                  <a:schemeClr val="tx1"/>
                </a:solidFill>
              </a:rPr>
              <a:t>sur le portail téléservice de l’agence de l’eau des volumes facturés en 2026 et des données 2024 pré-saisies sur </a:t>
            </a:r>
            <a:r>
              <a:rPr lang="fr-FR" sz="1100" err="1">
                <a:solidFill>
                  <a:schemeClr val="tx1"/>
                </a:solidFill>
              </a:rPr>
              <a:t>Sispea</a:t>
            </a:r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F7F0294-5CF2-9B40-BAA7-38F39C8BE10B}"/>
              </a:ext>
            </a:extLst>
          </p:cNvPr>
          <p:cNvSpPr/>
          <p:nvPr/>
        </p:nvSpPr>
        <p:spPr>
          <a:xfrm>
            <a:off x="9218213" y="6002684"/>
            <a:ext cx="2859718" cy="2680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Paiement de la redevance 2026 à l’agence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3A1B87A-1035-7C04-899D-D90CF31F93E1}"/>
              </a:ext>
            </a:extLst>
          </p:cNvPr>
          <p:cNvSpPr/>
          <p:nvPr/>
        </p:nvSpPr>
        <p:spPr>
          <a:xfrm>
            <a:off x="3123007" y="960294"/>
            <a:ext cx="2865375" cy="730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Compilation des données 2025 de  </a:t>
            </a:r>
            <a:r>
              <a:rPr lang="fr-FR" sz="1100" dirty="0">
                <a:solidFill>
                  <a:schemeClr val="tx1"/>
                </a:solidFill>
              </a:rPr>
              <a:t>: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Fonctionnement du service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Critères de gestion patrimoniale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Données de performance du réseau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917EF7E-E29E-E20D-D6A8-453402C422AB}"/>
              </a:ext>
            </a:extLst>
          </p:cNvPr>
          <p:cNvSpPr/>
          <p:nvPr/>
        </p:nvSpPr>
        <p:spPr>
          <a:xfrm>
            <a:off x="6170610" y="960294"/>
            <a:ext cx="2865375" cy="730480"/>
          </a:xfrm>
          <a:prstGeom prst="rect">
            <a:avLst/>
          </a:prstGeom>
          <a:solidFill>
            <a:srgbClr val="E9D769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Compilation des données 2026 de  </a:t>
            </a:r>
            <a:r>
              <a:rPr lang="fr-FR" sz="1100" dirty="0">
                <a:solidFill>
                  <a:schemeClr val="tx1"/>
                </a:solidFill>
              </a:rPr>
              <a:t>: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Fonctionnement du service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Critères de gestion patrimoniale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Données de performance du réseau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9E7778-5548-6240-3219-F94CC65B4A23}"/>
              </a:ext>
            </a:extLst>
          </p:cNvPr>
          <p:cNvSpPr/>
          <p:nvPr/>
        </p:nvSpPr>
        <p:spPr>
          <a:xfrm>
            <a:off x="9218213" y="960294"/>
            <a:ext cx="2865375" cy="7304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Compilation des données 2027 de  </a:t>
            </a:r>
            <a:r>
              <a:rPr lang="fr-FR" sz="1100" dirty="0">
                <a:solidFill>
                  <a:schemeClr val="tx1"/>
                </a:solidFill>
              </a:rPr>
              <a:t>: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Fonctionnement du service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Critères de gestion patrimoniale</a:t>
            </a:r>
          </a:p>
          <a:p>
            <a:r>
              <a:rPr lang="fr-FR" sz="1100" dirty="0">
                <a:solidFill>
                  <a:schemeClr val="tx1"/>
                </a:solidFill>
              </a:rPr>
              <a:t>- Données de performance du réseau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1AA08A5-7099-6036-429B-D37F9CC3E6C7}"/>
              </a:ext>
            </a:extLst>
          </p:cNvPr>
          <p:cNvSpPr/>
          <p:nvPr/>
        </p:nvSpPr>
        <p:spPr>
          <a:xfrm>
            <a:off x="3123007" y="4474644"/>
            <a:ext cx="2859719" cy="6480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Facturation </a:t>
            </a:r>
            <a:r>
              <a:rPr lang="fr-FR" sz="1100" dirty="0">
                <a:solidFill>
                  <a:schemeClr val="tx1"/>
                </a:solidFill>
              </a:rPr>
              <a:t>du supplément de prix de la redevance performance eau potable sur les factures 2025 des abonnés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5E6F665-D57F-BF81-1348-3FFAB8D53F1A}"/>
              </a:ext>
            </a:extLst>
          </p:cNvPr>
          <p:cNvSpPr/>
          <p:nvPr/>
        </p:nvSpPr>
        <p:spPr>
          <a:xfrm>
            <a:off x="6170609" y="4454830"/>
            <a:ext cx="2859719" cy="648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>
                <a:solidFill>
                  <a:schemeClr val="tx1"/>
                </a:solidFill>
              </a:rPr>
              <a:t>Facturation </a:t>
            </a:r>
            <a:r>
              <a:rPr lang="fr-FR" sz="1100">
                <a:solidFill>
                  <a:schemeClr val="tx1"/>
                </a:solidFill>
              </a:rPr>
              <a:t>du supplément de prix de la redevance performance eau potable sur les factures 2026 des abonnés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CA85BCA-ECD1-2B9B-FDCB-92BDB86C54A4}"/>
              </a:ext>
            </a:extLst>
          </p:cNvPr>
          <p:cNvSpPr/>
          <p:nvPr/>
        </p:nvSpPr>
        <p:spPr>
          <a:xfrm>
            <a:off x="9218213" y="4446438"/>
            <a:ext cx="2859719" cy="6480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tx1"/>
                </a:solidFill>
              </a:rPr>
              <a:t>Facturation </a:t>
            </a:r>
            <a:r>
              <a:rPr lang="fr-FR" sz="1100" dirty="0">
                <a:solidFill>
                  <a:schemeClr val="tx1"/>
                </a:solidFill>
              </a:rPr>
              <a:t>du supplément de prix de la redevance performance eau potable sur les factures 2027 des abonnés</a:t>
            </a:r>
          </a:p>
        </p:txBody>
      </p:sp>
    </p:spTree>
    <p:extLst>
      <p:ext uri="{BB962C8B-B14F-4D97-AF65-F5344CB8AC3E}">
        <p14:creationId xmlns:p14="http://schemas.microsoft.com/office/powerpoint/2010/main" val="25546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4C737-0199-BFA4-0490-CE2BEBEA8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0DF87DB3-5B42-7C12-B898-4D6367E4F95B}"/>
              </a:ext>
            </a:extLst>
          </p:cNvPr>
          <p:cNvSpPr txBox="1">
            <a:spLocks/>
          </p:cNvSpPr>
          <p:nvPr/>
        </p:nvSpPr>
        <p:spPr>
          <a:xfrm>
            <a:off x="694606" y="333450"/>
            <a:ext cx="10971372" cy="64807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lang="fr-FR" sz="4400" b="1" kern="1200" dirty="0">
                <a:solidFill>
                  <a:srgbClr val="586EB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dirty="0">
                <a:latin typeface="+mn-lt"/>
              </a:rPr>
              <a:t>L’accompagnement par l’OFB</a:t>
            </a:r>
          </a:p>
          <a:p>
            <a:endParaRPr lang="fr-FR" sz="2800" b="0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75736F95-C80D-346B-AC3A-B0C4FFB74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726" y="1570613"/>
            <a:ext cx="3351425" cy="4707586"/>
          </a:xfrm>
          <a:prstGeom prst="rect">
            <a:avLst/>
          </a:prstGeom>
        </p:spPr>
      </p:pic>
      <p:pic>
        <p:nvPicPr>
          <p:cNvPr id="5" name="Image 4">
            <a:hlinkClick r:id="rId4"/>
            <a:extLst>
              <a:ext uri="{FF2B5EF4-FFF2-40B4-BE49-F238E27FC236}">
                <a16:creationId xmlns:a16="http://schemas.microsoft.com/office/drawing/2014/main" id="{926F31EB-E9F4-C9ED-7EEC-2D3E871B3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280" y="1544103"/>
            <a:ext cx="3351424" cy="476060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73E6F3-CC32-A7D5-232C-B034658FB814}"/>
              </a:ext>
            </a:extLst>
          </p:cNvPr>
          <p:cNvSpPr txBox="1"/>
          <p:nvPr/>
        </p:nvSpPr>
        <p:spPr>
          <a:xfrm>
            <a:off x="2350790" y="1106790"/>
            <a:ext cx="1896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cs typeface="Arial" panose="020B0604020202020204" pitchFamily="34" charset="0"/>
              </a:rPr>
              <a:t>Plaquette générale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1C0229-4FA4-3C0D-6346-898146C9BD82}"/>
              </a:ext>
            </a:extLst>
          </p:cNvPr>
          <p:cNvSpPr txBox="1"/>
          <p:nvPr/>
        </p:nvSpPr>
        <p:spPr>
          <a:xfrm>
            <a:off x="6918869" y="1125985"/>
            <a:ext cx="1896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cs typeface="Arial" panose="020B0604020202020204" pitchFamily="34" charset="0"/>
              </a:rPr>
              <a:t>Pas à pas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8BC629E-3793-C8A7-4D3A-6AC18897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75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E5F2E-84C1-D323-94CC-9B3E390F7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55059-317A-D884-C307-E38B2F265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La réforme des redevances</a:t>
            </a:r>
            <a:br>
              <a:rPr lang="fr-FR" sz="2800" dirty="0">
                <a:latin typeface="+mn-lt"/>
              </a:rPr>
            </a:br>
            <a:r>
              <a:rPr lang="fr-FR" sz="2800" dirty="0">
                <a:latin typeface="+mn-lt"/>
              </a:rPr>
              <a:t>Création de trois nouvelles redevances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F6E2A84-82E1-92D8-12E5-20075DC6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07" y="1485578"/>
            <a:ext cx="11185986" cy="352839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B463EDD-AD09-8B3A-0D8A-C93A693AD7B0}"/>
              </a:ext>
            </a:extLst>
          </p:cNvPr>
          <p:cNvSpPr txBox="1"/>
          <p:nvPr/>
        </p:nvSpPr>
        <p:spPr>
          <a:xfrm>
            <a:off x="910630" y="4869954"/>
            <a:ext cx="94330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78">
              <a:defRPr/>
            </a:pPr>
            <a:r>
              <a:rPr lang="fr-FR" sz="2000" dirty="0">
                <a:latin typeface="Marianne"/>
              </a:rPr>
              <a:t>La redevance de performance eau potable </a:t>
            </a:r>
            <a:r>
              <a:rPr lang="fr-FR" sz="2000" dirty="0">
                <a:solidFill>
                  <a:prstClr val="black"/>
                </a:solidFill>
                <a:latin typeface="Marianne"/>
              </a:rPr>
              <a:t>taxe les collectivités en fonction de la performance des systèmes d’AEP, en particulier des fuites d’eau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11E8F0-C5D1-BE15-5AFA-C5E9BAD3E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48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706821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Quelques liens</a:t>
            </a:r>
            <a:endParaRPr lang="fr-FR" sz="2800" b="0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287413-5116-56A7-BD85-8C33F5EAF05E}"/>
              </a:ext>
            </a:extLst>
          </p:cNvPr>
          <p:cNvSpPr txBox="1"/>
          <p:nvPr/>
        </p:nvSpPr>
        <p:spPr>
          <a:xfrm>
            <a:off x="838622" y="1255004"/>
            <a:ext cx="1118739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2400" b="1" dirty="0">
              <a:solidFill>
                <a:srgbClr val="586EB3"/>
              </a:solidFill>
            </a:endParaRPr>
          </a:p>
          <a:p>
            <a:r>
              <a:rPr lang="fr-FR" sz="2400" b="1" dirty="0">
                <a:solidFill>
                  <a:srgbClr val="586EB3"/>
                </a:solidFill>
              </a:rPr>
              <a:t>Site internet SISPEA : </a:t>
            </a:r>
            <a:r>
              <a:rPr lang="fr-FR" sz="1800" b="1" dirty="0">
                <a:solidFill>
                  <a:srgbClr val="586EB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Observatoire des services publics de l'eau et de l'assainissement (https://www.services.eaufrance.fr)</a:t>
            </a:r>
            <a:endParaRPr lang="fr-FR" sz="1800" b="1" dirty="0">
              <a:solidFill>
                <a:srgbClr val="586EB3"/>
              </a:solidFill>
            </a:endParaRPr>
          </a:p>
          <a:p>
            <a:endParaRPr lang="fr-FR" sz="1800" b="1" dirty="0">
              <a:solidFill>
                <a:srgbClr val="586EB3"/>
              </a:solidFill>
            </a:endParaRPr>
          </a:p>
          <a:p>
            <a:r>
              <a:rPr lang="fr-FR" sz="1800" dirty="0"/>
              <a:t>Accès FAQ SISPEA : </a:t>
            </a:r>
            <a:r>
              <a:rPr lang="fr-FR" sz="1800" dirty="0">
                <a:hlinkClick r:id="rId3"/>
              </a:rPr>
              <a:t>https://www.services.eaufrance.fr/faq</a:t>
            </a:r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En cas de modification sur la composition du service d’eau potable décrite dans SISPEA (référentiel)</a:t>
            </a:r>
          </a:p>
          <a:p>
            <a:r>
              <a:rPr lang="fr-FR" sz="1800" dirty="0">
                <a:solidFill>
                  <a:srgbClr val="0A3D57"/>
                </a:solidFill>
                <a:cs typeface="Arial" panose="020B0604020202020204" pitchFamily="34" charset="0"/>
              </a:rPr>
              <a:t>Contact :</a:t>
            </a:r>
            <a:r>
              <a:rPr lang="fr-FR" sz="1800" dirty="0">
                <a:solidFill>
                  <a:srgbClr val="9EC84F"/>
                </a:solidFill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9EC84F"/>
                </a:solidFill>
                <a:cs typeface="Arial" panose="020B0604020202020204" pitchFamily="34" charset="0"/>
                <a:hlinkClick r:id="rId4"/>
              </a:rPr>
              <a:t>sispea.referentiel@espelia.fr</a:t>
            </a:r>
            <a:r>
              <a:rPr lang="fr-FR" sz="1800" dirty="0">
                <a:solidFill>
                  <a:srgbClr val="9EC84F"/>
                </a:solidFill>
                <a:cs typeface="Arial" panose="020B0604020202020204" pitchFamily="34" charset="0"/>
              </a:rPr>
              <a:t> </a:t>
            </a:r>
          </a:p>
          <a:p>
            <a:endParaRPr lang="fr-FR" sz="1800" dirty="0">
              <a:solidFill>
                <a:srgbClr val="9EC84F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800" dirty="0">
                <a:cs typeface="Arial" panose="020B0604020202020204" pitchFamily="34" charset="0"/>
              </a:rPr>
              <a:t>En cas de question particulière :</a:t>
            </a:r>
          </a:p>
          <a:p>
            <a:pPr>
              <a:spcAft>
                <a:spcPts val="600"/>
              </a:spcAft>
            </a:pPr>
            <a:r>
              <a:rPr lang="fr-FR" sz="1800" dirty="0">
                <a:solidFill>
                  <a:srgbClr val="0A3D57"/>
                </a:solidFill>
                <a:cs typeface="Arial" panose="020B0604020202020204" pitchFamily="34" charset="0"/>
              </a:rPr>
              <a:t>Formulaire de contact : </a:t>
            </a:r>
            <a:r>
              <a:rPr lang="fr-FR" sz="1800" dirty="0">
                <a:hlinkClick r:id="rId5"/>
              </a:rPr>
              <a:t>Contact - </a:t>
            </a:r>
            <a:r>
              <a:rPr lang="fr-FR" sz="1800" dirty="0" err="1">
                <a:hlinkClick r:id="rId5"/>
              </a:rPr>
              <a:t>Sispea</a:t>
            </a:r>
            <a:r>
              <a:rPr lang="fr-FR" sz="1800" dirty="0">
                <a:hlinkClick r:id="rId5"/>
              </a:rPr>
              <a:t> (https://www.services.eaufrance.fr/sispea/users/contact.action)</a:t>
            </a:r>
            <a:endParaRPr lang="fr-FR" sz="1800" dirty="0"/>
          </a:p>
          <a:p>
            <a:endParaRPr lang="fr-FR" sz="2400" dirty="0"/>
          </a:p>
          <a:p>
            <a:endParaRPr lang="fr-FR" sz="1400" dirty="0"/>
          </a:p>
          <a:p>
            <a:endParaRPr lang="fr-FR" sz="1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4392F3C-D83A-975C-80D2-B0BBF74A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013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D4FE6-977E-CFB2-D9C6-0C76C4F8D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EF159475-FA39-EF1D-29BC-26881C9452B4}"/>
              </a:ext>
            </a:extLst>
          </p:cNvPr>
          <p:cNvSpPr txBox="1">
            <a:spLocks/>
          </p:cNvSpPr>
          <p:nvPr/>
        </p:nvSpPr>
        <p:spPr>
          <a:xfrm>
            <a:off x="694606" y="333450"/>
            <a:ext cx="10971372" cy="648072"/>
          </a:xfrm>
          <a:prstGeom prst="rect">
            <a:avLst/>
          </a:prstGeom>
        </p:spPr>
        <p:txBody>
          <a:bodyPr vert="horz" lIns="108850" tIns="54425" rIns="108850" bIns="54425" rtlCol="0" anchor="ctr">
            <a:noAutofit/>
          </a:bodyPr>
          <a:lstStyle>
            <a:lvl1pPr algn="ctr" defTabSz="1088502" rtl="0" eaLnBrk="1" latinLnBrk="0" hangingPunct="1">
              <a:spcBef>
                <a:spcPct val="0"/>
              </a:spcBef>
              <a:buNone/>
              <a:defRPr lang="fr-FR" sz="4400" b="1" kern="1200" dirty="0">
                <a:solidFill>
                  <a:srgbClr val="586EB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dirty="0">
                <a:latin typeface="+mn-lt"/>
              </a:rPr>
              <a:t>L’accompagnement par l’agence de l’eau</a:t>
            </a:r>
          </a:p>
          <a:p>
            <a:endParaRPr lang="fr-FR" sz="2800" b="0" dirty="0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FD4DD8A-AD72-BDF1-5FB8-000861B78F76}"/>
              </a:ext>
            </a:extLst>
          </p:cNvPr>
          <p:cNvSpPr txBox="1"/>
          <p:nvPr/>
        </p:nvSpPr>
        <p:spPr>
          <a:xfrm>
            <a:off x="2062758" y="1182759"/>
            <a:ext cx="28803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cs typeface="Arial" panose="020B0604020202020204" pitchFamily="34" charset="0"/>
              </a:rPr>
              <a:t>Plaquette générale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E79FCB-8380-4E3F-F686-3B16469F9712}"/>
              </a:ext>
            </a:extLst>
          </p:cNvPr>
          <p:cNvSpPr txBox="1"/>
          <p:nvPr/>
        </p:nvSpPr>
        <p:spPr>
          <a:xfrm>
            <a:off x="6076488" y="1196942"/>
            <a:ext cx="34583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cs typeface="Arial" panose="020B0604020202020204" pitchFamily="34" charset="0"/>
              </a:rPr>
              <a:t>Pas à pas</a:t>
            </a:r>
          </a:p>
        </p:txBody>
      </p:sp>
      <p:pic>
        <p:nvPicPr>
          <p:cNvPr id="2" name="Image 1" descr="Une image contenant texte, capture d’écran, Site web, Pag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48DD1F4E-15CD-A277-2D7E-805CB91AB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718" y="1781695"/>
            <a:ext cx="3360647" cy="47444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26982B8-2B94-D695-D1B8-69E9AE83C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488" y="1629594"/>
            <a:ext cx="3458399" cy="460047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62648B-1488-DDE6-A0CD-2431F342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786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B78D4-CF8D-2E40-4BFB-D6C290B68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A4CA34-101F-7B1C-18AA-31F7C159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706821"/>
          </a:xfrm>
        </p:spPr>
        <p:txBody>
          <a:bodyPr>
            <a:normAutofit/>
          </a:bodyPr>
          <a:lstStyle/>
          <a:p>
            <a:r>
              <a:rPr lang="fr-FR" sz="2400" dirty="0"/>
              <a:t>Quelques liens</a:t>
            </a:r>
            <a:endParaRPr lang="fr-FR" sz="2400" b="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4E6513-40FD-B2D4-D3F1-97BE8E845DC6}"/>
              </a:ext>
            </a:extLst>
          </p:cNvPr>
          <p:cNvSpPr txBox="1"/>
          <p:nvPr/>
        </p:nvSpPr>
        <p:spPr>
          <a:xfrm>
            <a:off x="838622" y="1629594"/>
            <a:ext cx="1118739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586EB3"/>
                </a:solidFill>
              </a:rPr>
              <a:t>Site internet de l’agence : </a:t>
            </a:r>
            <a:r>
              <a:rPr lang="fr-FR" sz="1800" b="1" dirty="0">
                <a:solidFill>
                  <a:srgbClr val="586EB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Réforme des redevances, ce qui change | Agence de l'eau Adour-Garonne (https://eau-grandsudouest.fr/vos-redevances/reforme-redevances)</a:t>
            </a:r>
            <a:endParaRPr lang="fr-FR" sz="1800" b="1" dirty="0">
              <a:solidFill>
                <a:srgbClr val="586EB3"/>
              </a:solidFill>
            </a:endParaRPr>
          </a:p>
          <a:p>
            <a:endParaRPr lang="fr-FR" sz="1400" b="1" dirty="0">
              <a:solidFill>
                <a:srgbClr val="586EB3"/>
              </a:solidFill>
            </a:endParaRPr>
          </a:p>
          <a:p>
            <a:r>
              <a:rPr lang="fr-FR" sz="1800" dirty="0">
                <a:solidFill>
                  <a:srgbClr val="000000"/>
                </a:solidFill>
              </a:rPr>
              <a:t>Accès aux plaquettes et fiches techniques</a:t>
            </a:r>
          </a:p>
          <a:p>
            <a:endParaRPr lang="fr-FR" sz="1800" dirty="0">
              <a:solidFill>
                <a:srgbClr val="000000"/>
              </a:solidFill>
            </a:endParaRPr>
          </a:p>
          <a:p>
            <a:r>
              <a:rPr lang="fr-FR" sz="1800" dirty="0">
                <a:solidFill>
                  <a:srgbClr val="000000"/>
                </a:solidFill>
              </a:rPr>
              <a:t>Accès à la FAQ interagences</a:t>
            </a:r>
          </a:p>
          <a:p>
            <a:r>
              <a:rPr lang="fr-FR" sz="1800" dirty="0">
                <a:solidFill>
                  <a:srgbClr val="80008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Tout comprendre de la réforme des redevances | Les agences de l'eau (https://www.lesagencesdeleau.fr/actualites/tout-comprendre-de-la-reforme-des-redevances</a:t>
            </a:r>
            <a:r>
              <a:rPr lang="fr-FR" sz="1800" dirty="0">
                <a:solidFill>
                  <a:srgbClr val="586EB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fr-FR" sz="1800" dirty="0">
              <a:solidFill>
                <a:srgbClr val="586EB3"/>
              </a:solidFill>
            </a:endParaRPr>
          </a:p>
          <a:p>
            <a:endParaRPr lang="fr-FR" sz="1400" dirty="0"/>
          </a:p>
          <a:p>
            <a:endParaRPr lang="fr-FR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52EC85-245F-B243-C5CD-974183C0B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30" y="4427108"/>
            <a:ext cx="1704975" cy="9906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EA17F2-B77F-7A4D-93C9-0C955556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66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20" y="358529"/>
            <a:ext cx="10971372" cy="994853"/>
          </a:xfrm>
        </p:spPr>
        <p:txBody>
          <a:bodyPr>
            <a:noAutofit/>
          </a:bodyPr>
          <a:lstStyle/>
          <a:p>
            <a:r>
              <a:rPr lang="fr-FR" sz="2800" dirty="0">
                <a:latin typeface="+mn-lt"/>
              </a:rPr>
              <a:t>La redevance pour la performance des réseaux d’eau potable</a:t>
            </a:r>
            <a:br>
              <a:rPr lang="fr-FR" sz="2800" dirty="0">
                <a:latin typeface="+mn-lt"/>
              </a:rPr>
            </a:br>
            <a:r>
              <a:rPr lang="fr-FR" sz="2800" dirty="0">
                <a:latin typeface="+mn-lt"/>
              </a:rPr>
              <a:t>Modalités de calcul de la redevance de l’année N</a:t>
            </a:r>
            <a:br>
              <a:rPr lang="fr-FR" sz="2800" dirty="0">
                <a:latin typeface="+mn-lt"/>
              </a:rPr>
            </a:b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10231AB-7DC2-9F56-BDAF-7A6333CF3503}"/>
              </a:ext>
            </a:extLst>
          </p:cNvPr>
          <p:cNvSpPr txBox="1">
            <a:spLocks/>
          </p:cNvSpPr>
          <p:nvPr/>
        </p:nvSpPr>
        <p:spPr bwMode="gray">
          <a:xfrm>
            <a:off x="910630" y="1079846"/>
            <a:ext cx="9577064" cy="29103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2800" b="0"/>
            </a:lvl1pPr>
            <a:lvl2pPr marL="564586" lvl="1" indent="-22859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2pPr>
            <a:lvl3pPr marL="432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/>
            </a:lvl3pPr>
            <a:lvl4pPr marL="612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/>
            </a:lvl4pPr>
            <a:lvl5pPr marL="828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fr-FR" sz="2400" dirty="0"/>
          </a:p>
          <a:p>
            <a:r>
              <a:rPr lang="fr-FR" sz="2400" i="1" dirty="0"/>
              <a:t>	Assiette</a:t>
            </a:r>
            <a:r>
              <a:rPr lang="fr-FR" sz="2400" dirty="0"/>
              <a:t> = m3 d’eau potable facturé l’année N</a:t>
            </a:r>
          </a:p>
          <a:p>
            <a:endParaRPr lang="fr-FR" sz="900" dirty="0"/>
          </a:p>
          <a:p>
            <a:r>
              <a:rPr lang="fr-FR" sz="2400" dirty="0"/>
              <a:t>	</a:t>
            </a:r>
            <a:r>
              <a:rPr lang="fr-FR" sz="2400" i="1" dirty="0"/>
              <a:t>Tarif</a:t>
            </a:r>
            <a:r>
              <a:rPr lang="fr-FR" sz="2400" dirty="0"/>
              <a:t> : fixé par l’agence de l’eau pour l’année N</a:t>
            </a:r>
          </a:p>
          <a:p>
            <a:endParaRPr lang="fr-FR" sz="1050" dirty="0"/>
          </a:p>
          <a:p>
            <a:r>
              <a:rPr lang="fr-FR" sz="2400" dirty="0"/>
              <a:t>	</a:t>
            </a:r>
            <a:r>
              <a:rPr lang="fr-FR" sz="2400" i="1" dirty="0"/>
              <a:t>Coefficient de modulation </a:t>
            </a:r>
            <a:r>
              <a:rPr lang="fr-FR" sz="2400" dirty="0"/>
              <a:t>: basé sur critères de l’année N-2</a:t>
            </a:r>
          </a:p>
          <a:p>
            <a:r>
              <a:rPr lang="fr-FR" sz="2400" dirty="0"/>
              <a:t>		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646BAE-55D3-CA2A-3F48-A323B09F3D75}"/>
              </a:ext>
            </a:extLst>
          </p:cNvPr>
          <p:cNvSpPr txBox="1"/>
          <p:nvPr/>
        </p:nvSpPr>
        <p:spPr>
          <a:xfrm>
            <a:off x="2278781" y="3429794"/>
            <a:ext cx="8803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itchFamily="50" charset="0"/>
              </a:rPr>
              <a:t>Il varie de 1 à 0,2 </a:t>
            </a:r>
            <a:r>
              <a:rPr lang="fr-FR" sz="1600" dirty="0">
                <a:latin typeface="Marianne" pitchFamily="50" charset="0"/>
                <a:sym typeface="Wingdings" panose="05000000000000000000" pitchFamily="2" charset="2"/>
              </a:rPr>
              <a:t> un redevable peut avoir une modulation maximale de 80%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itchFamily="50" charset="0"/>
              </a:rPr>
              <a:t>Examen de 2 axes de modulation (performance et gestion patrimoniale des réseaux) regroupant 7 critères </a:t>
            </a:r>
            <a:r>
              <a:rPr lang="fr-FR" sz="1600" dirty="0">
                <a:latin typeface="Marianne" pitchFamily="50" charset="0"/>
                <a:sym typeface="Wingdings" panose="05000000000000000000" pitchFamily="2" charset="2"/>
              </a:rPr>
              <a:t> </a:t>
            </a:r>
            <a:r>
              <a:rPr lang="fr-FR" sz="1600" dirty="0">
                <a:latin typeface="Marianne" pitchFamily="50" charset="0"/>
              </a:rPr>
              <a:t>un bonus est appliqué si un critère est respecté</a:t>
            </a:r>
          </a:p>
          <a:p>
            <a:br>
              <a:rPr lang="fr-FR" sz="1600" b="1" dirty="0">
                <a:latin typeface="Marianne" pitchFamily="50" charset="0"/>
              </a:rPr>
            </a:br>
            <a:endParaRPr lang="fr-FR" sz="1600" b="1" dirty="0">
              <a:latin typeface="Marianne" pitchFamily="50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BB368C9-F7F2-89A3-44F6-87910C0C330D}"/>
              </a:ext>
            </a:extLst>
          </p:cNvPr>
          <p:cNvSpPr txBox="1"/>
          <p:nvPr/>
        </p:nvSpPr>
        <p:spPr>
          <a:xfrm>
            <a:off x="2494806" y="4249845"/>
            <a:ext cx="8163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Marianne" pitchFamily="50" charset="0"/>
              </a:rPr>
              <a:t>Coefficient de modulation </a:t>
            </a:r>
            <a:r>
              <a:rPr lang="fr-FR" sz="1600" dirty="0">
                <a:latin typeface="Marianne" pitchFamily="50" charset="0"/>
              </a:rPr>
              <a:t>= </a:t>
            </a:r>
            <a:r>
              <a:rPr lang="fr-FR" sz="1600" b="1" dirty="0">
                <a:latin typeface="Marianne" pitchFamily="50" charset="0"/>
              </a:rPr>
              <a:t>1 – (Coef performance + Coef gestion patrimoniale)</a:t>
            </a:r>
            <a:endParaRPr lang="fr-FR" sz="1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43F287-4384-47C1-F194-F05AD4644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58" y="4853771"/>
            <a:ext cx="6782747" cy="5715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61CA8AD-3A1A-19D8-999D-6D874D98A49D}"/>
              </a:ext>
            </a:extLst>
          </p:cNvPr>
          <p:cNvSpPr txBox="1"/>
          <p:nvPr/>
        </p:nvSpPr>
        <p:spPr>
          <a:xfrm>
            <a:off x="3502918" y="5425351"/>
            <a:ext cx="5616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(volume année N)                           (données techniques année N-2)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A9DCF5F-CFDE-D9CE-7C4C-DF981C59A6E9}"/>
              </a:ext>
            </a:extLst>
          </p:cNvPr>
          <p:cNvSpPr txBox="1"/>
          <p:nvPr/>
        </p:nvSpPr>
        <p:spPr>
          <a:xfrm>
            <a:off x="838622" y="6064136"/>
            <a:ext cx="90730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 "/>
              </a:rPr>
              <a:t>Pour l’année 2025, une modulation forfaitaire optimale de 0,2 est fixée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14A3FED-EBAF-FFD5-E205-12FF3FAE8F81}"/>
              </a:ext>
            </a:extLst>
          </p:cNvPr>
          <p:cNvCxnSpPr>
            <a:cxnSpLocks/>
          </p:cNvCxnSpPr>
          <p:nvPr/>
        </p:nvCxnSpPr>
        <p:spPr>
          <a:xfrm flipV="1">
            <a:off x="8183438" y="5733128"/>
            <a:ext cx="0" cy="45841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A859D8-C293-56CF-FE38-53AE3CB1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88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7DBA9-9C50-8A85-8E29-41A3E2209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992782-FFC5-6CD5-BC1A-CB542285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9485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La redevance pour la performance des réseaux d’eau potable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Zoom sur le coefficient de modulation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D054FD5-2DE1-AC0C-F47E-199AE2BF9F8F}"/>
              </a:ext>
            </a:extLst>
          </p:cNvPr>
          <p:cNvSpPr txBox="1">
            <a:spLocks/>
          </p:cNvSpPr>
          <p:nvPr/>
        </p:nvSpPr>
        <p:spPr bwMode="gray">
          <a:xfrm>
            <a:off x="910630" y="1485578"/>
            <a:ext cx="10369152" cy="28637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2800" b="0"/>
            </a:lvl1pPr>
            <a:lvl2pPr marL="564586" lvl="1" indent="-22859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2pPr>
            <a:lvl3pPr marL="432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/>
            </a:lvl3pPr>
            <a:lvl4pPr marL="612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/>
            </a:lvl4pPr>
            <a:lvl5pPr marL="828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fr-FR" sz="2400" dirty="0"/>
          </a:p>
          <a:p>
            <a:r>
              <a:rPr lang="fr-FR" sz="2400" dirty="0">
                <a:solidFill>
                  <a:srgbClr val="586EB3"/>
                </a:solidFill>
              </a:rPr>
              <a:t>Calcul à l’échelle d’une entité de gestion (SISPEA)</a:t>
            </a:r>
          </a:p>
          <a:p>
            <a:endParaRPr lang="fr-FR" sz="900" dirty="0"/>
          </a:p>
          <a:p>
            <a:r>
              <a:rPr lang="fr-FR" sz="2400" dirty="0"/>
              <a:t>	Appréciation du rendement (maîtrise des fuites)</a:t>
            </a:r>
          </a:p>
          <a:p>
            <a:r>
              <a:rPr lang="fr-FR" sz="2400" i="1" dirty="0"/>
              <a:t>		</a:t>
            </a:r>
            <a:r>
              <a:rPr lang="fr-FR" sz="2400" dirty="0">
                <a:latin typeface="Marianne" pitchFamily="50" charset="0"/>
                <a:sym typeface="Wingdings" panose="05000000000000000000" pitchFamily="2" charset="2"/>
              </a:rPr>
              <a:t> </a:t>
            </a:r>
            <a:r>
              <a:rPr lang="fr-FR" sz="2400" i="1" dirty="0"/>
              <a:t> Excellent rendement : abattement de 55%</a:t>
            </a:r>
            <a:endParaRPr lang="fr-FR" sz="1050" dirty="0"/>
          </a:p>
          <a:p>
            <a:r>
              <a:rPr lang="fr-FR" sz="2400" dirty="0"/>
              <a:t>	Appréciation de la connaissance patrimoniale (état du réseau)</a:t>
            </a:r>
          </a:p>
          <a:p>
            <a:r>
              <a:rPr lang="fr-FR" sz="2400" dirty="0">
                <a:latin typeface="Marianne" pitchFamily="50" charset="0"/>
                <a:sym typeface="Wingdings" panose="05000000000000000000" pitchFamily="2" charset="2"/>
              </a:rPr>
              <a:t>		  </a:t>
            </a:r>
            <a:r>
              <a:rPr lang="fr-FR" sz="2400" i="1" dirty="0"/>
              <a:t>Excellente connaissance du réseau : abattement de 25% 	</a:t>
            </a:r>
            <a:endParaRPr lang="fr-FR" sz="1050" dirty="0"/>
          </a:p>
          <a:p>
            <a:endParaRPr lang="fr-FR" sz="2400" dirty="0"/>
          </a:p>
          <a:p>
            <a:r>
              <a:rPr lang="fr-FR" sz="2400" dirty="0"/>
              <a:t>		</a:t>
            </a:r>
          </a:p>
          <a:p>
            <a:r>
              <a:rPr lang="fr-FR" sz="2400" b="1" dirty="0"/>
              <a:t>Au cumul, la collectivité peut prétendre à un abattement de 80% du montant de sa redevance de performance des réseaux d’eau potable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29D900-3166-2E29-AC24-AC1D053A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78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755D5-055B-F014-0296-03CAA8CC4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E4DBE-5EE7-8004-BEFD-EA92F7B3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9485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La redevance pour la performance des réseaux d’eau potable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Zoom sur le coefficient de modulation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2BF7664-3908-EF20-B1E5-10DDF59A8067}"/>
              </a:ext>
            </a:extLst>
          </p:cNvPr>
          <p:cNvSpPr txBox="1">
            <a:spLocks/>
          </p:cNvSpPr>
          <p:nvPr/>
        </p:nvSpPr>
        <p:spPr bwMode="gray">
          <a:xfrm>
            <a:off x="910630" y="1126461"/>
            <a:ext cx="10369152" cy="1439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2800" b="0"/>
            </a:lvl1pPr>
            <a:lvl2pPr marL="564586" lvl="1" indent="-22859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600"/>
            </a:lvl2pPr>
            <a:lvl3pPr marL="432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/>
            </a:lvl3pPr>
            <a:lvl4pPr marL="612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/>
            </a:lvl4pPr>
            <a:lvl5pPr marL="828000" indent="-720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fr-FR" sz="2400" dirty="0"/>
          </a:p>
          <a:p>
            <a:r>
              <a:rPr lang="fr-FR" sz="2400" dirty="0">
                <a:solidFill>
                  <a:srgbClr val="586EB3"/>
                </a:solidFill>
              </a:rPr>
              <a:t>Détermination du coefficient de modulation global pour une collectivité avec plusieurs entités de gestion </a:t>
            </a:r>
            <a:r>
              <a:rPr lang="fr-FR" sz="2400" dirty="0"/>
              <a:t>	</a:t>
            </a:r>
          </a:p>
          <a:p>
            <a:endParaRPr lang="fr-FR" sz="2400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B172F23-D77D-8142-26C0-63423DF870A7}"/>
              </a:ext>
            </a:extLst>
          </p:cNvPr>
          <p:cNvSpPr/>
          <p:nvPr/>
        </p:nvSpPr>
        <p:spPr>
          <a:xfrm>
            <a:off x="1342678" y="2940943"/>
            <a:ext cx="4127621" cy="1689374"/>
          </a:xfrm>
          <a:prstGeom prst="roundRect">
            <a:avLst/>
          </a:prstGeom>
          <a:ln w="28575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Entité de gestion 1 : EG1</a:t>
            </a:r>
          </a:p>
          <a:p>
            <a:pPr algn="ctr"/>
            <a:endParaRPr lang="fr-FR" sz="11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entrant : Ve1 m</a:t>
            </a:r>
            <a:r>
              <a:rPr lang="fr-FR" sz="1400" baseline="300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endParaRPr lang="fr-FR" sz="1400" baseline="300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 de modulation : Cm1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C2ADC77-4418-87D6-5DDE-9FAF441D74F6}"/>
              </a:ext>
            </a:extLst>
          </p:cNvPr>
          <p:cNvSpPr/>
          <p:nvPr/>
        </p:nvSpPr>
        <p:spPr>
          <a:xfrm>
            <a:off x="6095206" y="2920527"/>
            <a:ext cx="4069429" cy="1689374"/>
          </a:xfrm>
          <a:prstGeom prst="roundRect">
            <a:avLst/>
          </a:prstGeom>
          <a:ln w="28575">
            <a:solidFill>
              <a:srgbClr val="0A3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Entité</a:t>
            </a:r>
            <a:r>
              <a:rPr lang="fr-FR" sz="2000" dirty="0">
                <a:solidFill>
                  <a:srgbClr val="0A3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gestion 2 : EG2</a:t>
            </a:r>
            <a:endParaRPr lang="fr-F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dirty="0">
              <a:solidFill>
                <a:srgbClr val="0A3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entrant : Ve2 m</a:t>
            </a:r>
            <a:r>
              <a:rPr lang="fr-FR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endParaRPr lang="fr-FR" sz="1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 de modulation : Cm2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9796EDC-5797-3A1A-D571-808777B36719}"/>
              </a:ext>
            </a:extLst>
          </p:cNvPr>
          <p:cNvSpPr txBox="1">
            <a:spLocks/>
          </p:cNvSpPr>
          <p:nvPr/>
        </p:nvSpPr>
        <p:spPr>
          <a:xfrm>
            <a:off x="910630" y="5085978"/>
            <a:ext cx="10307437" cy="407894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b="1" dirty="0">
                <a:solidFill>
                  <a:srgbClr val="586EB3"/>
                </a:solidFill>
                <a:cs typeface="Arial" panose="020B0604020202020204" pitchFamily="34" charset="0"/>
              </a:rPr>
              <a:t>Coefficient de modulation global </a:t>
            </a:r>
            <a:r>
              <a:rPr lang="fr-FR" altLang="fr-FR" dirty="0">
                <a:solidFill>
                  <a:schemeClr val="tx1"/>
                </a:solidFill>
                <a:cs typeface="Arial" panose="020B0604020202020204" pitchFamily="34" charset="0"/>
              </a:rPr>
              <a:t>= (</a:t>
            </a:r>
            <a:r>
              <a:rPr lang="fr-FR" altLang="fr-FR" dirty="0">
                <a:solidFill>
                  <a:srgbClr val="FF6600"/>
                </a:solidFill>
                <a:cs typeface="Arial" panose="020B0604020202020204" pitchFamily="34" charset="0"/>
              </a:rPr>
              <a:t>Ve1 </a:t>
            </a:r>
            <a:r>
              <a:rPr lang="fr-FR" altLang="fr-FR" dirty="0">
                <a:solidFill>
                  <a:schemeClr val="tx1"/>
                </a:solidFill>
                <a:cs typeface="Arial" panose="020B0604020202020204" pitchFamily="34" charset="0"/>
              </a:rPr>
              <a:t>x </a:t>
            </a:r>
            <a:r>
              <a:rPr lang="fr-FR" altLang="fr-FR" dirty="0">
                <a:solidFill>
                  <a:srgbClr val="FF6600"/>
                </a:solidFill>
                <a:cs typeface="Arial" panose="020B0604020202020204" pitchFamily="34" charset="0"/>
              </a:rPr>
              <a:t>Cm1 </a:t>
            </a:r>
            <a:r>
              <a:rPr lang="fr-FR" altLang="fr-FR" dirty="0">
                <a:solidFill>
                  <a:schemeClr val="tx1"/>
                </a:solidFill>
                <a:cs typeface="Arial" panose="020B0604020202020204" pitchFamily="34" charset="0"/>
              </a:rPr>
              <a:t>+ Ve2 x Cm2) / (</a:t>
            </a:r>
            <a:r>
              <a:rPr lang="fr-FR" altLang="fr-FR" dirty="0">
                <a:solidFill>
                  <a:srgbClr val="FF6600"/>
                </a:solidFill>
                <a:cs typeface="Arial" panose="020B0604020202020204" pitchFamily="34" charset="0"/>
              </a:rPr>
              <a:t>Ve1 </a:t>
            </a:r>
            <a:r>
              <a:rPr lang="fr-FR" altLang="fr-FR" dirty="0">
                <a:solidFill>
                  <a:schemeClr val="tx1"/>
                </a:solidFill>
                <a:cs typeface="Arial" panose="020B0604020202020204" pitchFamily="34" charset="0"/>
              </a:rPr>
              <a:t>+ Ve2) = </a:t>
            </a:r>
            <a:r>
              <a:rPr lang="fr-FR" altLang="fr-FR" dirty="0">
                <a:solidFill>
                  <a:srgbClr val="586EB3"/>
                </a:solidFill>
                <a:cs typeface="Arial" panose="020B0604020202020204" pitchFamily="34" charset="0"/>
              </a:rPr>
              <a:t>CMG</a:t>
            </a:r>
            <a:endParaRPr lang="fr-FR" altLang="fr-FR" b="1" dirty="0">
              <a:solidFill>
                <a:srgbClr val="586EB3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EEA4C-EA15-471E-19CE-CAE321E9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4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A84BA-6DC1-89FA-2454-DF2F060BB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A1AC05-9072-C031-B04D-CA84C9A07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9485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La redevance pour la performance des réseaux d’eau potable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Saisie des données techniques sur SISPEA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44BD47-E746-5B74-C6BC-7FB96A90CA5B}"/>
              </a:ext>
            </a:extLst>
          </p:cNvPr>
          <p:cNvSpPr txBox="1"/>
          <p:nvPr/>
        </p:nvSpPr>
        <p:spPr>
          <a:xfrm>
            <a:off x="1486694" y="1485578"/>
            <a:ext cx="8905615" cy="4950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r>
              <a:rPr lang="fr-FR" sz="2000" b="1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 système d’information des services publics d’eau et d’assainissement (SISPEA) devient l’outil unique de saisie des données techniques pour le calcul du coefficient de modulation de la redevance</a:t>
            </a:r>
            <a:r>
              <a:rPr lang="fr-FR" sz="2000" kern="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selon le principe "dites-le nous une fois".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endParaRPr lang="fr-FR" sz="20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r>
              <a:rPr lang="fr-FR" sz="2000" dirty="0">
                <a:cs typeface="Arial" panose="020B0604020202020204" pitchFamily="34" charset="0"/>
              </a:rPr>
              <a:t>Un </a:t>
            </a:r>
            <a:r>
              <a:rPr lang="fr-FR" sz="2000" b="1" dirty="0">
                <a:cs typeface="Arial" panose="020B0604020202020204" pitchFamily="34" charset="0"/>
              </a:rPr>
              <a:t>outil de simulation </a:t>
            </a:r>
            <a:r>
              <a:rPr lang="fr-FR" sz="2000" dirty="0">
                <a:cs typeface="Arial" panose="020B0604020202020204" pitchFamily="34" charset="0"/>
              </a:rPr>
              <a:t>est mis à la disposition des collectivités sur </a:t>
            </a:r>
            <a:r>
              <a:rPr lang="fr-FR" sz="2000" b="1" dirty="0">
                <a:cs typeface="Arial" panose="020B0604020202020204" pitchFamily="34" charset="0"/>
              </a:rPr>
              <a:t>SISPEA</a:t>
            </a:r>
            <a:r>
              <a:rPr lang="fr-FR" sz="2000" dirty="0">
                <a:cs typeface="Arial" panose="020B0604020202020204" pitchFamily="34" charset="0"/>
              </a:rPr>
              <a:t>, afin d’appréhender les modulations à partir des données de fonctionnement 2024 en vue de la redevance due au titre de l’année 2026.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endParaRPr lang="fr-FR" sz="2000" dirty="0"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r>
              <a:rPr lang="fr-FR" sz="2000" b="1" dirty="0">
                <a:solidFill>
                  <a:schemeClr val="accent2"/>
                </a:solidFill>
                <a:cs typeface="Arial" panose="020B0604020202020204" pitchFamily="34" charset="0"/>
              </a:rPr>
              <a:t>Les résultats du simulateur ne sont pas communiqués à l’agence de l’eau et ne sont en aucun cas opposables au calcul final de l’agence après déclaration fiscale.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  <a:tab pos="705485" algn="l"/>
                <a:tab pos="1064895" algn="l"/>
                <a:tab pos="1137285" algn="l"/>
                <a:tab pos="1209040" algn="l"/>
                <a:tab pos="4485640" algn="ctr"/>
              </a:tabLst>
            </a:pPr>
            <a:endParaRPr lang="fr-FR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6048CF-112A-3130-540A-8C3BA1BB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40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00547-9BAC-D991-D0B4-BE0215CB8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7BB287-F66C-976B-CC1A-F37E2EF3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9485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La redevance pour la performance des réseaux d’eau potable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Saisie des données techniques sur SISPEA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4AD065-85DF-6AC8-F6DA-CE20BC11D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34" y="1303877"/>
            <a:ext cx="10297144" cy="457272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8785087-B29F-78B2-D4C5-4807A159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90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EAFD2-565F-9EDF-DB4C-768DCF5BE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B26F55-9D27-59BE-4900-B3E2A91A3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99485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La redevance pour la performance des réseaux d’eau potable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Saisie des données techniques sur SISPEA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D0E58D-CE15-A6A0-1AF8-23D2C7519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38" y="1205300"/>
            <a:ext cx="9721080" cy="538398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CE3373-CD42-34C2-C51F-D03EB18F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83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FA56B-C230-9049-0BE9-401107EEB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46C0D-37E5-1101-15E4-5AD38E44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21" y="174537"/>
            <a:ext cx="10971372" cy="994853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n-lt"/>
              </a:rPr>
              <a:t>La redevance pour la performance des réseaux d’eau potable</a:t>
            </a:r>
            <a:br>
              <a:rPr lang="fr-FR" sz="2800" dirty="0">
                <a:latin typeface="+mn-lt"/>
              </a:rPr>
            </a:br>
            <a:r>
              <a:rPr lang="fr-FR" sz="2400" dirty="0">
                <a:latin typeface="+mn-lt"/>
              </a:rPr>
              <a:t>Saisie des données techniques sur SISPEA</a:t>
            </a:r>
            <a:endParaRPr lang="fr-FR" sz="2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2D992D6-8F60-D974-576B-8FB792FEA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42" y="1269554"/>
            <a:ext cx="11008751" cy="46805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9ED958F-9042-8D22-0935-620478957FA0}"/>
              </a:ext>
            </a:extLst>
          </p:cNvPr>
          <p:cNvSpPr txBox="1"/>
          <p:nvPr/>
        </p:nvSpPr>
        <p:spPr>
          <a:xfrm>
            <a:off x="2554073" y="4883874"/>
            <a:ext cx="1451142" cy="10618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B76AE"/>
                </a:solidFill>
              </a:rPr>
              <a:t>Vers saisie des indicateurs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6DC1A50C-2ADD-5A86-19C4-043F97C2AE43}"/>
              </a:ext>
            </a:extLst>
          </p:cNvPr>
          <p:cNvSpPr/>
          <p:nvPr/>
        </p:nvSpPr>
        <p:spPr>
          <a:xfrm>
            <a:off x="3148369" y="4221882"/>
            <a:ext cx="262550" cy="46166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25245FD-31B6-5C2C-376A-980E8D6CB139}"/>
              </a:ext>
            </a:extLst>
          </p:cNvPr>
          <p:cNvSpPr txBox="1"/>
          <p:nvPr/>
        </p:nvSpPr>
        <p:spPr>
          <a:xfrm>
            <a:off x="5951190" y="1845618"/>
            <a:ext cx="1432559" cy="261610"/>
          </a:xfrm>
          <a:prstGeom prst="rect">
            <a:avLst/>
          </a:prstGeom>
          <a:solidFill>
            <a:srgbClr val="935697"/>
          </a:solidFill>
        </p:spPr>
        <p:txBody>
          <a:bodyPr wrap="square" rtlCol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</a:rPr>
              <a:t>COLLECTIVITE X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DA79B29-317C-F505-E813-B0290608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B4D8-995E-4848-8CF7-79E2342D91E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56482"/>
      </p:ext>
    </p:extLst>
  </p:cSld>
  <p:clrMapOvr>
    <a:masterClrMapping/>
  </p:clrMapOvr>
</p:sld>
</file>

<file path=ppt/theme/theme1.xml><?xml version="1.0" encoding="utf-8"?>
<a:theme xmlns:a="http://schemas.openxmlformats.org/drawingml/2006/main" name="New Présentation Agen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8CAB73A50B314080327413C252A46F" ma:contentTypeVersion="14" ma:contentTypeDescription="Crée un document." ma:contentTypeScope="" ma:versionID="5694ae9e053bfc1a945ef853f268c625">
  <xsd:schema xmlns:xsd="http://www.w3.org/2001/XMLSchema" xmlns:xs="http://www.w3.org/2001/XMLSchema" xmlns:p="http://schemas.microsoft.com/office/2006/metadata/properties" xmlns:ns2="b0a4ca6d-17ed-43ad-af37-a6eb104a7f77" xmlns:ns3="3b23f1d1-6663-4ee3-9607-b465abf4eb86" targetNamespace="http://schemas.microsoft.com/office/2006/metadata/properties" ma:root="true" ma:fieldsID="5ca8180d297264de9d463e9ebd5bd8be" ns2:_="" ns3:_="">
    <xsd:import namespace="b0a4ca6d-17ed-43ad-af37-a6eb104a7f77"/>
    <xsd:import namespace="3b23f1d1-6663-4ee3-9607-b465abf4eb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4ca6d-17ed-43ad-af37-a6eb104a7f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2498e138-10ad-4e45-a616-48606944e5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3f1d1-6663-4ee3-9607-b465abf4eb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77e6063-d830-43d5-a0f1-1e64b1126072}" ma:internalName="TaxCatchAll" ma:showField="CatchAllData" ma:web="3b23f1d1-6663-4ee3-9607-b465abf4eb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23f1d1-6663-4ee3-9607-b465abf4eb86" xsi:nil="true"/>
    <lcf76f155ced4ddcb4097134ff3c332f xmlns="b0a4ca6d-17ed-43ad-af37-a6eb104a7f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650EF7-F6CC-47A1-B71F-38CCD32289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a4ca6d-17ed-43ad-af37-a6eb104a7f77"/>
    <ds:schemaRef ds:uri="3b23f1d1-6663-4ee3-9607-b465abf4e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058C6B-2C5E-4486-9565-11343AA201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D3DAC3-7AFF-4191-96A3-7FE643995420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b0a4ca6d-17ed-43ad-af37-a6eb104a7f77"/>
    <ds:schemaRef ds:uri="http://schemas.microsoft.com/office/infopath/2007/PartnerControls"/>
    <ds:schemaRef ds:uri="http://purl.org/dc/dcmitype/"/>
    <ds:schemaRef ds:uri="http://schemas.microsoft.com/office/2006/documentManagement/types"/>
    <ds:schemaRef ds:uri="3b23f1d1-6663-4ee3-9607-b465abf4eb8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Présentation Agence</Template>
  <TotalTime>2604</TotalTime>
  <Words>1534</Words>
  <Application>Microsoft Office PowerPoint</Application>
  <PresentationFormat>Custom</PresentationFormat>
  <Paragraphs>199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New Présentation Agence</vt:lpstr>
      <vt:lpstr>RéFORME DES REDEVANCES  Redevance pour performance des réseaux d’eau potable</vt:lpstr>
      <vt:lpstr>La réforme des redevances Création de trois nouvelles redevances</vt:lpstr>
      <vt:lpstr>La redevance pour la performance des réseaux d’eau potable Modalités de calcul de la redevance de l’année N </vt:lpstr>
      <vt:lpstr>La redevance pour la performance des réseaux d’eau potable Zoom sur le coefficient de modulation</vt:lpstr>
      <vt:lpstr>La redevance pour la performance des réseaux d’eau potable Zoom sur le coefficient de modulation</vt:lpstr>
      <vt:lpstr>La redevance pour la performance des réseaux d’eau potable Saisie des données techniques sur SISPEA</vt:lpstr>
      <vt:lpstr>La redevance pour la performance des réseaux d’eau potable Saisie des données techniques sur SISPEA</vt:lpstr>
      <vt:lpstr>La redevance pour la performance des réseaux d’eau potable Saisie des données techniques sur SISPEA</vt:lpstr>
      <vt:lpstr>La redevance pour la performance des réseaux d’eau potable Saisie des données techniques sur SISPEA</vt:lpstr>
      <vt:lpstr>La redevance pour la performance des réseaux d’eau potable Saisie des données techniques sur SISPEA</vt:lpstr>
      <vt:lpstr>La redevance pour la performance des réseaux d’eau potable Saisie des données techniques sur SISPEA</vt:lpstr>
      <vt:lpstr>La redevance pour la performance des réseaux d’eau potable Saisie des données techniques sur SISPEA</vt:lpstr>
      <vt:lpstr>La redevance pour la performance des réseaux d’eau potable Saisie des données techniques sur SISPEA</vt:lpstr>
      <vt:lpstr>La redevance pour la performance des réseaux d’eau potable Saisie des données techniques sur SISPEA</vt:lpstr>
      <vt:lpstr>Les tarifs des nouvelles redevances sur le 12ème programme</vt:lpstr>
      <vt:lpstr>PowerPoint Presentation</vt:lpstr>
      <vt:lpstr>PowerPoint Presentation</vt:lpstr>
      <vt:lpstr>Redevance pour la performance des réseaux d’eau potable</vt:lpstr>
      <vt:lpstr>PowerPoint Presentation</vt:lpstr>
      <vt:lpstr>Quelques liens</vt:lpstr>
      <vt:lpstr>PowerPoint Presentation</vt:lpstr>
      <vt:lpstr>Quelques liens</vt:lpstr>
    </vt:vector>
  </TitlesOfParts>
  <Company>Agence de l'Eau Adour Garonne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viviane.darmau@eau-adour-garonne.fr</dc:creator>
  <cp:lastModifiedBy>DUPUIS Sandrine</cp:lastModifiedBy>
  <cp:revision>131</cp:revision>
  <dcterms:created xsi:type="dcterms:W3CDTF">2023-03-16T16:18:10Z</dcterms:created>
  <dcterms:modified xsi:type="dcterms:W3CDTF">2025-10-06T08:16:09Z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0x010100888CAB73A50B314080327413C252A46F</vt:lpwstr>
  </property>
  <property fmtid="{D5CDD505-2E9C-101B-9397-08002B2CF9AE}" pid="3" name="MediaServiceImageTags">
    <vt:lpwstr/>
  </property>
</Properties>
</file>